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HK Grotesk Light" charset="1" panose="00000400000000000000"/>
      <p:regular r:id="rId12"/>
    </p:embeddedFont>
    <p:embeddedFont>
      <p:font typeface="HK Grotesk Light Bold" charset="1" panose="00000500000000000000"/>
      <p:regular r:id="rId13"/>
    </p:embeddedFont>
    <p:embeddedFont>
      <p:font typeface="HK Grotesk Light Italics" charset="1" panose="00000400000000000000"/>
      <p:regular r:id="rId14"/>
    </p:embeddedFont>
    <p:embeddedFont>
      <p:font typeface="HK Grotesk Light Bold Italics" charset="1" panose="00000500000000000000"/>
      <p:regular r:id="rId15"/>
    </p:embeddedFont>
    <p:embeddedFont>
      <p:font typeface="HK Grotesk Bold" charset="1" panose="00000800000000000000"/>
      <p:regular r:id="rId16"/>
    </p:embeddedFont>
    <p:embeddedFont>
      <p:font typeface="HK Grotesk Bold Italics" charset="1" panose="000008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000000"/>
          </a:solidFill>
        </p:spPr>
      </p:sp>
      <p:sp>
        <p:nvSpPr>
          <p:cNvPr name="AutoShape 8" id="8"/>
          <p:cNvSpPr/>
          <p:nvPr/>
        </p:nvSpPr>
        <p:spPr>
          <a:xfrm rot="0">
            <a:off x="16318439" y="0"/>
            <a:ext cx="87400" cy="2626180"/>
          </a:xfrm>
          <a:prstGeom prst="rect">
            <a:avLst/>
          </a:prstGeom>
          <a:solidFill>
            <a:srgbClr val="299740"/>
          </a:solidFill>
        </p:spPr>
      </p:sp>
      <p:pic>
        <p:nvPicPr>
          <p:cNvPr name="Picture 9" id="9"/>
          <p:cNvPicPr>
            <a:picLocks noChangeAspect="true"/>
          </p:cNvPicPr>
          <p:nvPr/>
        </p:nvPicPr>
        <p:blipFill>
          <a:blip r:embed="rId2"/>
          <a:srcRect l="9260" t="0" r="45509" b="0"/>
          <a:stretch>
            <a:fillRect/>
          </a:stretch>
        </p:blipFill>
        <p:spPr>
          <a:xfrm flipH="false" flipV="false" rot="0">
            <a:off x="0" y="0"/>
            <a:ext cx="6979137" cy="10287000"/>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8147528" y="1028700"/>
            <a:ext cx="1716271" cy="1716271"/>
          </a:xfrm>
          <a:prstGeom prst="rect">
            <a:avLst/>
          </a:prstGeom>
        </p:spPr>
      </p:pic>
      <p:sp>
        <p:nvSpPr>
          <p:cNvPr name="TextBox 11" id="11"/>
          <p:cNvSpPr txBox="true"/>
          <p:nvPr/>
        </p:nvSpPr>
        <p:spPr>
          <a:xfrm rot="0">
            <a:off x="8147528" y="4722230"/>
            <a:ext cx="6775720" cy="3111500"/>
          </a:xfrm>
          <a:prstGeom prst="rect">
            <a:avLst/>
          </a:prstGeom>
        </p:spPr>
        <p:txBody>
          <a:bodyPr anchor="t" rtlCol="false" tIns="0" lIns="0" bIns="0" rIns="0">
            <a:spAutoFit/>
          </a:bodyPr>
          <a:lstStyle/>
          <a:p>
            <a:pPr>
              <a:lnSpc>
                <a:spcPts val="12100"/>
              </a:lnSpc>
            </a:pPr>
            <a:r>
              <a:rPr lang="en-US" sz="11000">
                <a:solidFill>
                  <a:srgbClr val="299740"/>
                </a:solidFill>
                <a:latin typeface="HK Grotesk Bold"/>
              </a:rPr>
              <a:t>ROAD SAFETY</a:t>
            </a:r>
          </a:p>
        </p:txBody>
      </p:sp>
      <p:sp>
        <p:nvSpPr>
          <p:cNvPr name="TextBox 12" id="12"/>
          <p:cNvSpPr txBox="true"/>
          <p:nvPr/>
        </p:nvSpPr>
        <p:spPr>
          <a:xfrm rot="0">
            <a:off x="8147528" y="8148955"/>
            <a:ext cx="7040476" cy="1109345"/>
          </a:xfrm>
          <a:prstGeom prst="rect">
            <a:avLst/>
          </a:prstGeom>
        </p:spPr>
        <p:txBody>
          <a:bodyPr anchor="t" rtlCol="false" tIns="0" lIns="0" bIns="0" rIns="0">
            <a:spAutoFit/>
          </a:bodyPr>
          <a:lstStyle/>
          <a:p>
            <a:pPr>
              <a:lnSpc>
                <a:spcPts val="4480"/>
              </a:lnSpc>
              <a:spcBef>
                <a:spcPct val="0"/>
              </a:spcBef>
            </a:pPr>
            <a:r>
              <a:rPr lang="en-US" sz="3200">
                <a:solidFill>
                  <a:srgbClr val="000000"/>
                </a:solidFill>
                <a:latin typeface="HK Grotesk Light"/>
              </a:rPr>
              <a:t>A proposed strategy on how we can raise awareness of Road Safety in Kenya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000000"/>
          </a:solidFill>
        </p:spPr>
      </p:sp>
      <p:sp>
        <p:nvSpPr>
          <p:cNvPr name="AutoShape 8" id="8"/>
          <p:cNvSpPr/>
          <p:nvPr/>
        </p:nvSpPr>
        <p:spPr>
          <a:xfrm rot="0">
            <a:off x="16318439" y="0"/>
            <a:ext cx="87400" cy="2626180"/>
          </a:xfrm>
          <a:prstGeom prst="rect">
            <a:avLst/>
          </a:prstGeom>
          <a:solidFill>
            <a:srgbClr val="299740"/>
          </a:solidFill>
        </p:spPr>
      </p:sp>
      <p:pic>
        <p:nvPicPr>
          <p:cNvPr name="Picture 9" id="9"/>
          <p:cNvPicPr>
            <a:picLocks noChangeAspect="true"/>
          </p:cNvPicPr>
          <p:nvPr/>
        </p:nvPicPr>
        <p:blipFill>
          <a:blip r:embed="rId2"/>
          <a:srcRect l="7948" t="7366" r="0" b="4742"/>
          <a:stretch>
            <a:fillRect/>
          </a:stretch>
        </p:blipFill>
        <p:spPr>
          <a:xfrm flipH="false" flipV="false" rot="0">
            <a:off x="1028700" y="1758315"/>
            <a:ext cx="9824434" cy="8331306"/>
          </a:xfrm>
          <a:prstGeom prst="rect">
            <a:avLst/>
          </a:prstGeom>
        </p:spPr>
      </p:pic>
      <p:sp>
        <p:nvSpPr>
          <p:cNvPr name="TextBox 10" id="10"/>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1" id="11"/>
          <p:cNvSpPr txBox="true"/>
          <p:nvPr/>
        </p:nvSpPr>
        <p:spPr>
          <a:xfrm rot="0">
            <a:off x="1028700" y="981075"/>
            <a:ext cx="11323840" cy="777240"/>
          </a:xfrm>
          <a:prstGeom prst="rect">
            <a:avLst/>
          </a:prstGeom>
        </p:spPr>
        <p:txBody>
          <a:bodyPr anchor="t" rtlCol="false" tIns="0" lIns="0" bIns="0" rIns="0">
            <a:spAutoFit/>
          </a:bodyPr>
          <a:lstStyle/>
          <a:p>
            <a:pPr>
              <a:lnSpc>
                <a:spcPts val="6240"/>
              </a:lnSpc>
              <a:spcBef>
                <a:spcPct val="0"/>
              </a:spcBef>
            </a:pPr>
            <a:r>
              <a:rPr lang="en-US" sz="4800" spc="-144">
                <a:solidFill>
                  <a:srgbClr val="000000"/>
                </a:solidFill>
                <a:latin typeface="HK Grotesk Bold"/>
              </a:rPr>
              <a:t>RTI's Statistics As At 26th September, 2022</a:t>
            </a:r>
          </a:p>
        </p:txBody>
      </p:sp>
      <p:sp>
        <p:nvSpPr>
          <p:cNvPr name="TextBox 12" id="12"/>
          <p:cNvSpPr txBox="true"/>
          <p:nvPr/>
        </p:nvSpPr>
        <p:spPr>
          <a:xfrm rot="0">
            <a:off x="10853134" y="3029316"/>
            <a:ext cx="4402118" cy="29203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Poppins Light"/>
              </a:rPr>
              <a:t>Approximately 6,500 seriously injured victims die in hospitals, which are not accounted for in the reports provided by National Police Service and the World Health Organization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000000"/>
          </a:solidFill>
        </p:spPr>
      </p:sp>
      <p:sp>
        <p:nvSpPr>
          <p:cNvPr name="AutoShape 8" id="8"/>
          <p:cNvSpPr/>
          <p:nvPr/>
        </p:nvSpPr>
        <p:spPr>
          <a:xfrm rot="0">
            <a:off x="16318439" y="0"/>
            <a:ext cx="87400" cy="2626180"/>
          </a:xfrm>
          <a:prstGeom prst="rect">
            <a:avLst/>
          </a:prstGeom>
          <a:solidFill>
            <a:srgbClr val="299740"/>
          </a:solidFill>
        </p:spPr>
      </p:sp>
      <p:pic>
        <p:nvPicPr>
          <p:cNvPr name="Picture 9" id="9"/>
          <p:cNvPicPr>
            <a:picLocks noChangeAspect="true"/>
          </p:cNvPicPr>
          <p:nvPr/>
        </p:nvPicPr>
        <p:blipFill>
          <a:blip r:embed="rId2"/>
          <a:srcRect l="5067" t="7501" r="4911" b="7901"/>
          <a:stretch>
            <a:fillRect/>
          </a:stretch>
        </p:blipFill>
        <p:spPr>
          <a:xfrm flipH="false" flipV="false" rot="0">
            <a:off x="354381" y="1758315"/>
            <a:ext cx="10612291" cy="8528685"/>
          </a:xfrm>
          <a:prstGeom prst="rect">
            <a:avLst/>
          </a:prstGeom>
        </p:spPr>
      </p:pic>
      <p:sp>
        <p:nvSpPr>
          <p:cNvPr name="TextBox 10" id="10"/>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1" id="11"/>
          <p:cNvSpPr txBox="true"/>
          <p:nvPr/>
        </p:nvSpPr>
        <p:spPr>
          <a:xfrm rot="0">
            <a:off x="1028700" y="981075"/>
            <a:ext cx="11865265" cy="777240"/>
          </a:xfrm>
          <a:prstGeom prst="rect">
            <a:avLst/>
          </a:prstGeom>
        </p:spPr>
        <p:txBody>
          <a:bodyPr anchor="t" rtlCol="false" tIns="0" lIns="0" bIns="0" rIns="0">
            <a:spAutoFit/>
          </a:bodyPr>
          <a:lstStyle/>
          <a:p>
            <a:pPr>
              <a:lnSpc>
                <a:spcPts val="6240"/>
              </a:lnSpc>
              <a:spcBef>
                <a:spcPct val="0"/>
              </a:spcBef>
            </a:pPr>
            <a:r>
              <a:rPr lang="en-US" sz="4800" spc="-144">
                <a:solidFill>
                  <a:srgbClr val="000000"/>
                </a:solidFill>
                <a:latin typeface="HK Grotesk Bold"/>
              </a:rPr>
              <a:t>Statistics Of Deaths Arising From RTIs In 2022</a:t>
            </a:r>
          </a:p>
        </p:txBody>
      </p:sp>
      <p:sp>
        <p:nvSpPr>
          <p:cNvPr name="TextBox 12" id="12"/>
          <p:cNvSpPr txBox="true"/>
          <p:nvPr/>
        </p:nvSpPr>
        <p:spPr>
          <a:xfrm rot="0">
            <a:off x="11633422" y="7176135"/>
            <a:ext cx="3621830" cy="20821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Poppins Light"/>
              </a:rPr>
              <a:t>More than 75% of road traffic casualties are economically productive young adults.</a:t>
            </a:r>
          </a:p>
        </p:txBody>
      </p:sp>
      <p:sp>
        <p:nvSpPr>
          <p:cNvPr name="TextBox 13" id="13"/>
          <p:cNvSpPr txBox="true"/>
          <p:nvPr/>
        </p:nvSpPr>
        <p:spPr>
          <a:xfrm rot="0">
            <a:off x="11633422" y="3029316"/>
            <a:ext cx="3621830" cy="29203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Poppins Light"/>
              </a:rPr>
              <a:t>Kenya has recorded a total of 15,924 road accidents between 1st  January and 26th September 2022, the National Police Service has said.</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000000"/>
          </a:solidFill>
        </p:spPr>
      </p:sp>
      <p:sp>
        <p:nvSpPr>
          <p:cNvPr name="AutoShape 8" id="8"/>
          <p:cNvSpPr/>
          <p:nvPr/>
        </p:nvSpPr>
        <p:spPr>
          <a:xfrm rot="0">
            <a:off x="16318439" y="0"/>
            <a:ext cx="87400" cy="2626180"/>
          </a:xfrm>
          <a:prstGeom prst="rect">
            <a:avLst/>
          </a:prstGeom>
          <a:solidFill>
            <a:srgbClr val="299740"/>
          </a:solidFill>
        </p:spPr>
      </p:sp>
      <p:sp>
        <p:nvSpPr>
          <p:cNvPr name="TextBox 9" id="9"/>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0" id="10"/>
          <p:cNvSpPr txBox="true"/>
          <p:nvPr/>
        </p:nvSpPr>
        <p:spPr>
          <a:xfrm rot="0">
            <a:off x="812012" y="922565"/>
            <a:ext cx="15164163" cy="723900"/>
          </a:xfrm>
          <a:prstGeom prst="rect">
            <a:avLst/>
          </a:prstGeom>
        </p:spPr>
        <p:txBody>
          <a:bodyPr anchor="t" rtlCol="false" tIns="0" lIns="0" bIns="0" rIns="0">
            <a:spAutoFit/>
          </a:bodyPr>
          <a:lstStyle/>
          <a:p>
            <a:pPr algn="ctr">
              <a:lnSpc>
                <a:spcPts val="5760"/>
              </a:lnSpc>
            </a:pPr>
            <a:r>
              <a:rPr lang="en-US" sz="4800" spc="-144">
                <a:solidFill>
                  <a:srgbClr val="000000"/>
                </a:solidFill>
                <a:latin typeface="HK Grotesk Bold"/>
              </a:rPr>
              <a:t>Comparison between 2021 and 2022 RTIs Deaths in Kenya.</a:t>
            </a:r>
          </a:p>
        </p:txBody>
      </p:sp>
      <p:graphicFrame>
        <p:nvGraphicFramePr>
          <p:cNvPr name="Table 11" id="11"/>
          <p:cNvGraphicFramePr>
            <a:graphicFrameLocks noGrp="true"/>
          </p:cNvGraphicFramePr>
          <p:nvPr/>
        </p:nvGraphicFramePr>
        <p:xfrm>
          <a:off x="5157052" y="2438364"/>
          <a:ext cx="5736484" cy="6710346"/>
        </p:xfrm>
        <a:graphic>
          <a:graphicData uri="http://schemas.openxmlformats.org/drawingml/2006/table">
            <a:tbl>
              <a:tblPr/>
              <a:tblGrid>
                <a:gridCol w="1763763"/>
                <a:gridCol w="1324240"/>
                <a:gridCol w="1324240"/>
                <a:gridCol w="1324240"/>
              </a:tblGrid>
              <a:tr h="899021">
                <a:tc>
                  <a:txBody>
                    <a:bodyPr anchor="t" rtlCol="false"/>
                    <a:lstStyle/>
                    <a:p>
                      <a:pPr algn="l">
                        <a:defRPr/>
                      </a:pPr>
                      <a:r>
                        <a:rPr lang="en-US" sz="937">
                          <a:solidFill>
                            <a:srgbClr val="000000"/>
                          </a:solidFill>
                          <a:latin typeface="Poppins Light Bold"/>
                        </a:rPr>
                        <a:t> </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solidFill>
                      <a:srgbClr val="299740"/>
                    </a:solidFill>
                  </a:tcPr>
                </a:tc>
                <a:tc>
                  <a:txBody>
                    <a:bodyPr anchor="t" rtlCol="false"/>
                    <a:lstStyle/>
                    <a:p>
                      <a:pPr algn="l">
                        <a:defRPr/>
                      </a:pPr>
                      <a:r>
                        <a:rPr lang="en-US" sz="3020">
                          <a:solidFill>
                            <a:srgbClr val="000000"/>
                          </a:solidFill>
                          <a:latin typeface="Poppins Light Bold"/>
                        </a:rPr>
                        <a:t>2022</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solidFill>
                      <a:srgbClr val="299740"/>
                    </a:solidFill>
                  </a:tcPr>
                </a:tc>
                <a:tc>
                  <a:txBody>
                    <a:bodyPr anchor="t" rtlCol="false"/>
                    <a:lstStyle/>
                    <a:p>
                      <a:pPr algn="l">
                        <a:defRPr/>
                      </a:pPr>
                      <a:r>
                        <a:rPr lang="en-US" sz="3020">
                          <a:solidFill>
                            <a:srgbClr val="000000"/>
                          </a:solidFill>
                          <a:latin typeface="Poppins Light Bold"/>
                        </a:rPr>
                        <a:t>2021</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solidFill>
                      <a:srgbClr val="299740"/>
                    </a:solidFill>
                  </a:tcPr>
                </a:tc>
                <a:tc>
                  <a:txBody>
                    <a:bodyPr anchor="t" rtlCol="false"/>
                    <a:lstStyle/>
                    <a:p>
                      <a:pPr algn="l">
                        <a:defRPr/>
                      </a:pPr>
                      <a:r>
                        <a:rPr lang="en-US" sz="3020">
                          <a:solidFill>
                            <a:srgbClr val="000000"/>
                          </a:solidFill>
                          <a:latin typeface="Poppins Light Bold"/>
                        </a:rPr>
                        <a:t>% VAR</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solidFill>
                      <a:srgbClr val="299740"/>
                    </a:solidFill>
                  </a:tcPr>
                </a:tc>
              </a:tr>
              <a:tr h="672388">
                <a:tc>
                  <a:txBody>
                    <a:bodyPr anchor="t" rtlCol="false"/>
                    <a:lstStyle/>
                    <a:p>
                      <a:pPr algn="l">
                        <a:defRPr/>
                      </a:pPr>
                      <a:r>
                        <a:rPr lang="en-US" sz="1979">
                          <a:solidFill>
                            <a:srgbClr val="000000"/>
                          </a:solidFill>
                          <a:latin typeface="Poppins Light"/>
                        </a:rPr>
                        <a:t>Pedestrians</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1269</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1144</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10.93</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r>
              <a:tr h="1006513">
                <a:tc>
                  <a:txBody>
                    <a:bodyPr anchor="t" rtlCol="false"/>
                    <a:lstStyle/>
                    <a:p>
                      <a:pPr algn="l">
                        <a:defRPr/>
                      </a:pPr>
                      <a:r>
                        <a:rPr lang="en-US" sz="1979">
                          <a:solidFill>
                            <a:srgbClr val="000000"/>
                          </a:solidFill>
                          <a:latin typeface="Poppins Light"/>
                        </a:rPr>
                        <a:t>Motor Cyclists</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941</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912</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3.18</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r>
              <a:tr h="672388">
                <a:tc>
                  <a:txBody>
                    <a:bodyPr anchor="t" rtlCol="false"/>
                    <a:lstStyle/>
                    <a:p>
                      <a:pPr algn="l">
                        <a:defRPr/>
                      </a:pPr>
                      <a:r>
                        <a:rPr lang="en-US" sz="1979">
                          <a:solidFill>
                            <a:srgbClr val="000000"/>
                          </a:solidFill>
                          <a:latin typeface="Poppins Light"/>
                        </a:rPr>
                        <a:t>Passengers</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634</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527</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20.3</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r>
              <a:tr h="672388">
                <a:tc>
                  <a:txBody>
                    <a:bodyPr anchor="t" rtlCol="false"/>
                    <a:lstStyle/>
                    <a:p>
                      <a:pPr algn="l">
                        <a:defRPr/>
                      </a:pPr>
                      <a:r>
                        <a:rPr lang="en-US" sz="1979">
                          <a:solidFill>
                            <a:srgbClr val="000000"/>
                          </a:solidFill>
                          <a:latin typeface="Poppins Light"/>
                        </a:rPr>
                        <a:t>Drivers</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324</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314</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3.185</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r>
              <a:tr h="1006513">
                <a:tc>
                  <a:txBody>
                    <a:bodyPr anchor="t" rtlCol="false"/>
                    <a:lstStyle/>
                    <a:p>
                      <a:pPr algn="l">
                        <a:defRPr/>
                      </a:pPr>
                      <a:r>
                        <a:rPr lang="en-US" sz="1979">
                          <a:solidFill>
                            <a:srgbClr val="000000"/>
                          </a:solidFill>
                          <a:latin typeface="Poppins Light"/>
                        </a:rPr>
                        <a:t>Pillion Passengers</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324</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326</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-0.613</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r>
              <a:tr h="1006513">
                <a:tc>
                  <a:txBody>
                    <a:bodyPr anchor="t" rtlCol="false"/>
                    <a:lstStyle/>
                    <a:p>
                      <a:pPr algn="l">
                        <a:defRPr/>
                      </a:pPr>
                      <a:r>
                        <a:rPr lang="en-US" sz="1979">
                          <a:solidFill>
                            <a:srgbClr val="000000"/>
                          </a:solidFill>
                          <a:latin typeface="Poppins Light"/>
                        </a:rPr>
                        <a:t>Pedal Cyclists</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49</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63</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c>
                  <a:txBody>
                    <a:bodyPr anchor="t" rtlCol="false"/>
                    <a:lstStyle/>
                    <a:p>
                      <a:pPr algn="l">
                        <a:defRPr/>
                      </a:pPr>
                      <a:r>
                        <a:rPr lang="en-US" sz="1979">
                          <a:solidFill>
                            <a:srgbClr val="000000"/>
                          </a:solidFill>
                          <a:latin typeface="Poppins Light"/>
                        </a:rPr>
                        <a:t>-22.22</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tcPr>
                </a:tc>
              </a:tr>
              <a:tr h="774624">
                <a:tc>
                  <a:txBody>
                    <a:bodyPr anchor="t" rtlCol="false"/>
                    <a:lstStyle/>
                    <a:p>
                      <a:pPr algn="l">
                        <a:defRPr/>
                      </a:pPr>
                      <a:r>
                        <a:rPr lang="en-US" sz="2452">
                          <a:solidFill>
                            <a:srgbClr val="299740"/>
                          </a:solidFill>
                          <a:latin typeface="Poppins Light Bold"/>
                        </a:rPr>
                        <a:t>TOTAL</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solidFill>
                      <a:srgbClr val="FFFFFF"/>
                    </a:solidFill>
                  </a:tcPr>
                </a:tc>
                <a:tc>
                  <a:txBody>
                    <a:bodyPr anchor="t" rtlCol="false"/>
                    <a:lstStyle/>
                    <a:p>
                      <a:pPr algn="l">
                        <a:defRPr/>
                      </a:pPr>
                      <a:r>
                        <a:rPr lang="en-US" sz="2452">
                          <a:solidFill>
                            <a:srgbClr val="299740"/>
                          </a:solidFill>
                          <a:latin typeface="Poppins Light Bold"/>
                        </a:rPr>
                        <a:t>3451</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solidFill>
                      <a:srgbClr val="FFFFFF"/>
                    </a:solidFill>
                  </a:tcPr>
                </a:tc>
                <a:tc>
                  <a:txBody>
                    <a:bodyPr anchor="t" rtlCol="false"/>
                    <a:lstStyle/>
                    <a:p>
                      <a:pPr algn="l">
                        <a:defRPr/>
                      </a:pPr>
                      <a:r>
                        <a:rPr lang="en-US" sz="2452">
                          <a:solidFill>
                            <a:srgbClr val="299740"/>
                          </a:solidFill>
                          <a:latin typeface="Poppins Light Bold"/>
                        </a:rPr>
                        <a:t>3286</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solidFill>
                      <a:srgbClr val="FFFFFF"/>
                    </a:solidFill>
                  </a:tcPr>
                </a:tc>
                <a:tc>
                  <a:txBody>
                    <a:bodyPr anchor="t" rtlCol="false"/>
                    <a:lstStyle/>
                    <a:p>
                      <a:pPr algn="l">
                        <a:defRPr/>
                      </a:pPr>
                      <a:r>
                        <a:rPr lang="en-US" sz="2452">
                          <a:solidFill>
                            <a:srgbClr val="299740"/>
                          </a:solidFill>
                          <a:latin typeface="Poppins Light Bold"/>
                        </a:rPr>
                        <a:t>7.8</a:t>
                      </a:r>
                      <a:endParaRPr lang="en-US" sz="1100"/>
                    </a:p>
                  </a:txBody>
                  <a:tcPr>
                    <a:lnL cmpd="sng" algn="ctr" cap="flat" w="21135">
                      <a:solidFill>
                        <a:srgbClr val="000000"/>
                      </a:solidFill>
                      <a:prstDash val="solid"/>
                      <a:round/>
                      <a:headEnd type="none" w="med" len="med"/>
                      <a:tailEnd type="none" w="med" len="med"/>
                    </a:lnL>
                    <a:lnR cmpd="sng" algn="ctr" cap="flat" w="21135">
                      <a:solidFill>
                        <a:srgbClr val="000000"/>
                      </a:solidFill>
                      <a:prstDash val="solid"/>
                      <a:round/>
                      <a:headEnd type="none" w="med" len="med"/>
                      <a:tailEnd type="none" w="med" len="med"/>
                    </a:lnR>
                    <a:lnT cmpd="sng" algn="ctr" cap="flat" w="21135">
                      <a:solidFill>
                        <a:srgbClr val="000000"/>
                      </a:solidFill>
                      <a:prstDash val="solid"/>
                      <a:round/>
                      <a:headEnd type="none" w="med" len="med"/>
                      <a:tailEnd type="none" w="med" len="med"/>
                    </a:lnT>
                    <a:lnB cmpd="sng" algn="ctr" cap="flat" w="21135">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299740"/>
          </a:solidFill>
        </p:spPr>
      </p:sp>
      <p:grpSp>
        <p:nvGrpSpPr>
          <p:cNvPr name="Group 9" id="9"/>
          <p:cNvGrpSpPr/>
          <p:nvPr/>
        </p:nvGrpSpPr>
        <p:grpSpPr>
          <a:xfrm rot="0">
            <a:off x="0" y="0"/>
            <a:ext cx="9144000" cy="10287000"/>
            <a:chOff x="0" y="0"/>
            <a:chExt cx="3093156" cy="3479800"/>
          </a:xfrm>
        </p:grpSpPr>
        <p:sp>
          <p:nvSpPr>
            <p:cNvPr name="Freeform 10" id="10"/>
            <p:cNvSpPr/>
            <p:nvPr/>
          </p:nvSpPr>
          <p:spPr>
            <a:xfrm>
              <a:off x="0" y="0"/>
              <a:ext cx="3093156" cy="3479800"/>
            </a:xfrm>
            <a:custGeom>
              <a:avLst/>
              <a:gdLst/>
              <a:ahLst/>
              <a:cxnLst/>
              <a:rect r="r" b="b" t="t" l="l"/>
              <a:pathLst>
                <a:path h="3479800" w="3093156">
                  <a:moveTo>
                    <a:pt x="0" y="0"/>
                  </a:moveTo>
                  <a:lnTo>
                    <a:pt x="3093156" y="0"/>
                  </a:lnTo>
                  <a:lnTo>
                    <a:pt x="3093156" y="3479800"/>
                  </a:lnTo>
                  <a:lnTo>
                    <a:pt x="0" y="3479800"/>
                  </a:lnTo>
                  <a:close/>
                </a:path>
              </a:pathLst>
            </a:custGeom>
            <a:solidFill>
              <a:srgbClr val="299740"/>
            </a:solidFill>
          </p:spPr>
        </p:sp>
      </p:grpSp>
      <p:pic>
        <p:nvPicPr>
          <p:cNvPr name="Picture 11" id="11"/>
          <p:cNvPicPr>
            <a:picLocks noChangeAspect="true"/>
          </p:cNvPicPr>
          <p:nvPr/>
        </p:nvPicPr>
        <p:blipFill>
          <a:blip r:embed="rId2"/>
          <a:srcRect l="0" t="156" r="0" b="156"/>
          <a:stretch>
            <a:fillRect/>
          </a:stretch>
        </p:blipFill>
        <p:spPr>
          <a:xfrm flipH="false" flipV="false" rot="0">
            <a:off x="0" y="5159550"/>
            <a:ext cx="9144041" cy="5127450"/>
          </a:xfrm>
          <a:prstGeom prst="rect">
            <a:avLst/>
          </a:prstGeom>
        </p:spPr>
      </p:pic>
      <p:sp>
        <p:nvSpPr>
          <p:cNvPr name="TextBox 12" id="12"/>
          <p:cNvSpPr txBox="true"/>
          <p:nvPr/>
        </p:nvSpPr>
        <p:spPr>
          <a:xfrm rot="5400000">
            <a:off x="15518459" y="2692871"/>
            <a:ext cx="3638032" cy="309690"/>
          </a:xfrm>
          <a:prstGeom prst="rect">
            <a:avLst/>
          </a:prstGeom>
        </p:spPr>
        <p:txBody>
          <a:bodyPr anchor="t" rtlCol="false" tIns="0" lIns="0" bIns="0" rIns="0">
            <a:spAutoFit/>
          </a:bodyPr>
          <a:lstStyle/>
          <a:p>
            <a:pPr algn="l">
              <a:lnSpc>
                <a:spcPts val="2520"/>
              </a:lnSpc>
              <a:spcBef>
                <a:spcPct val="0"/>
              </a:spcBef>
            </a:pPr>
            <a:r>
              <a:rPr lang="en-US" sz="1800">
                <a:solidFill>
                  <a:srgbClr val="100A40"/>
                </a:solidFill>
                <a:latin typeface="HK Grotesk Light"/>
              </a:rPr>
              <a:t>Road Safety Awareness</a:t>
            </a:r>
          </a:p>
        </p:txBody>
      </p:sp>
      <p:sp>
        <p:nvSpPr>
          <p:cNvPr name="TextBox 13" id="13"/>
          <p:cNvSpPr txBox="true"/>
          <p:nvPr/>
        </p:nvSpPr>
        <p:spPr>
          <a:xfrm rot="0">
            <a:off x="1028700" y="1221857"/>
            <a:ext cx="5023120" cy="422275"/>
          </a:xfrm>
          <a:prstGeom prst="rect">
            <a:avLst/>
          </a:prstGeom>
        </p:spPr>
        <p:txBody>
          <a:bodyPr anchor="t" rtlCol="false" tIns="0" lIns="0" bIns="0" rIns="0">
            <a:spAutoFit/>
          </a:bodyPr>
          <a:lstStyle/>
          <a:p>
            <a:pPr>
              <a:lnSpc>
                <a:spcPts val="3499"/>
              </a:lnSpc>
              <a:spcBef>
                <a:spcPct val="0"/>
              </a:spcBef>
            </a:pPr>
            <a:r>
              <a:rPr lang="en-US" sz="2499">
                <a:solidFill>
                  <a:srgbClr val="ECBE47"/>
                </a:solidFill>
                <a:latin typeface="HK Grotesk Bold"/>
              </a:rPr>
              <a:t>PART 3</a:t>
            </a:r>
          </a:p>
        </p:txBody>
      </p:sp>
      <p:sp>
        <p:nvSpPr>
          <p:cNvPr name="TextBox 14" id="14"/>
          <p:cNvSpPr txBox="true"/>
          <p:nvPr/>
        </p:nvSpPr>
        <p:spPr>
          <a:xfrm rot="0">
            <a:off x="1028700" y="1729857"/>
            <a:ext cx="6601354" cy="2936875"/>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MAJOR CAUSES OF RTIS IN KENYA</a:t>
            </a:r>
          </a:p>
        </p:txBody>
      </p:sp>
      <p:sp>
        <p:nvSpPr>
          <p:cNvPr name="TextBox 15" id="15"/>
          <p:cNvSpPr txBox="true"/>
          <p:nvPr/>
        </p:nvSpPr>
        <p:spPr>
          <a:xfrm rot="0">
            <a:off x="9876420" y="4560222"/>
            <a:ext cx="5747740" cy="4502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Over Speeding</a:t>
            </a:r>
          </a:p>
        </p:txBody>
      </p:sp>
      <p:sp>
        <p:nvSpPr>
          <p:cNvPr name="TextBox 16" id="16"/>
          <p:cNvSpPr txBox="true"/>
          <p:nvPr/>
        </p:nvSpPr>
        <p:spPr>
          <a:xfrm rot="0">
            <a:off x="9876420" y="5408445"/>
            <a:ext cx="5747740" cy="4502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Driver Fatigue</a:t>
            </a:r>
          </a:p>
        </p:txBody>
      </p:sp>
      <p:sp>
        <p:nvSpPr>
          <p:cNvPr name="TextBox 17" id="17"/>
          <p:cNvSpPr txBox="true"/>
          <p:nvPr/>
        </p:nvSpPr>
        <p:spPr>
          <a:xfrm rot="0">
            <a:off x="9876420" y="6258569"/>
            <a:ext cx="5720211" cy="4502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Drunk Driving</a:t>
            </a:r>
          </a:p>
        </p:txBody>
      </p:sp>
      <p:sp>
        <p:nvSpPr>
          <p:cNvPr name="TextBox 18" id="18"/>
          <p:cNvSpPr txBox="true"/>
          <p:nvPr/>
        </p:nvSpPr>
        <p:spPr>
          <a:xfrm rot="0">
            <a:off x="9876420" y="7108538"/>
            <a:ext cx="5720211" cy="4502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Not using seat belts</a:t>
            </a:r>
          </a:p>
        </p:txBody>
      </p:sp>
      <p:sp>
        <p:nvSpPr>
          <p:cNvPr name="TextBox 19" id="19"/>
          <p:cNvSpPr txBox="true"/>
          <p:nvPr/>
        </p:nvSpPr>
        <p:spPr>
          <a:xfrm rot="0">
            <a:off x="9876420" y="7957820"/>
            <a:ext cx="5720211" cy="4502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Poor Road Infrastructure</a:t>
            </a:r>
          </a:p>
        </p:txBody>
      </p:sp>
      <p:sp>
        <p:nvSpPr>
          <p:cNvPr name="TextBox 20" id="20"/>
          <p:cNvSpPr txBox="true"/>
          <p:nvPr/>
        </p:nvSpPr>
        <p:spPr>
          <a:xfrm rot="0">
            <a:off x="9876420" y="8808085"/>
            <a:ext cx="5720211" cy="4502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Unroad worthy vehicles</a:t>
            </a:r>
          </a:p>
        </p:txBody>
      </p:sp>
      <p:sp>
        <p:nvSpPr>
          <p:cNvPr name="TextBox 21" id="21"/>
          <p:cNvSpPr txBox="true"/>
          <p:nvPr/>
        </p:nvSpPr>
        <p:spPr>
          <a:xfrm rot="0">
            <a:off x="9876818" y="3709957"/>
            <a:ext cx="5747740" cy="4502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Faulty Speed Limiters</a:t>
            </a:r>
          </a:p>
        </p:txBody>
      </p:sp>
      <p:sp>
        <p:nvSpPr>
          <p:cNvPr name="TextBox 22" id="22"/>
          <p:cNvSpPr txBox="true"/>
          <p:nvPr/>
        </p:nvSpPr>
        <p:spPr>
          <a:xfrm rot="0">
            <a:off x="9876420" y="2859692"/>
            <a:ext cx="5747740" cy="4502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Unqualified drivers</a:t>
            </a:r>
          </a:p>
        </p:txBody>
      </p:sp>
      <p:sp>
        <p:nvSpPr>
          <p:cNvPr name="TextBox 23" id="23"/>
          <p:cNvSpPr txBox="true"/>
          <p:nvPr/>
        </p:nvSpPr>
        <p:spPr>
          <a:xfrm rot="0">
            <a:off x="9876818" y="2009427"/>
            <a:ext cx="5747740" cy="4502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Corruption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299740"/>
          </a:solidFill>
        </p:spPr>
      </p:sp>
      <p:grpSp>
        <p:nvGrpSpPr>
          <p:cNvPr name="Group 9" id="9"/>
          <p:cNvGrpSpPr/>
          <p:nvPr/>
        </p:nvGrpSpPr>
        <p:grpSpPr>
          <a:xfrm rot="0">
            <a:off x="0" y="0"/>
            <a:ext cx="9144000" cy="10287000"/>
            <a:chOff x="0" y="0"/>
            <a:chExt cx="3093156" cy="3479800"/>
          </a:xfrm>
        </p:grpSpPr>
        <p:sp>
          <p:nvSpPr>
            <p:cNvPr name="Freeform 10" id="10"/>
            <p:cNvSpPr/>
            <p:nvPr/>
          </p:nvSpPr>
          <p:spPr>
            <a:xfrm>
              <a:off x="0" y="0"/>
              <a:ext cx="3093156" cy="3479800"/>
            </a:xfrm>
            <a:custGeom>
              <a:avLst/>
              <a:gdLst/>
              <a:ahLst/>
              <a:cxnLst/>
              <a:rect r="r" b="b" t="t" l="l"/>
              <a:pathLst>
                <a:path h="3479800" w="3093156">
                  <a:moveTo>
                    <a:pt x="0" y="0"/>
                  </a:moveTo>
                  <a:lnTo>
                    <a:pt x="3093156" y="0"/>
                  </a:lnTo>
                  <a:lnTo>
                    <a:pt x="3093156" y="3479800"/>
                  </a:lnTo>
                  <a:lnTo>
                    <a:pt x="0" y="3479800"/>
                  </a:lnTo>
                  <a:close/>
                </a:path>
              </a:pathLst>
            </a:custGeom>
            <a:solidFill>
              <a:srgbClr val="299740"/>
            </a:solidFill>
          </p:spPr>
        </p:sp>
      </p:grpSp>
      <p:pic>
        <p:nvPicPr>
          <p:cNvPr name="Picture 11" id="11"/>
          <p:cNvPicPr>
            <a:picLocks noChangeAspect="true"/>
          </p:cNvPicPr>
          <p:nvPr/>
        </p:nvPicPr>
        <p:blipFill>
          <a:blip r:embed="rId2"/>
          <a:srcRect l="0" t="602" r="300" b="602"/>
          <a:stretch>
            <a:fillRect/>
          </a:stretch>
        </p:blipFill>
        <p:spPr>
          <a:xfrm flipH="false" flipV="false" rot="0">
            <a:off x="0" y="5209170"/>
            <a:ext cx="9144000" cy="5096880"/>
          </a:xfrm>
          <a:prstGeom prst="rect">
            <a:avLst/>
          </a:prstGeom>
        </p:spPr>
      </p:pic>
      <p:sp>
        <p:nvSpPr>
          <p:cNvPr name="TextBox 12" id="12"/>
          <p:cNvSpPr txBox="true"/>
          <p:nvPr/>
        </p:nvSpPr>
        <p:spPr>
          <a:xfrm rot="5400000">
            <a:off x="15518459" y="2692871"/>
            <a:ext cx="3638032" cy="309690"/>
          </a:xfrm>
          <a:prstGeom prst="rect">
            <a:avLst/>
          </a:prstGeom>
        </p:spPr>
        <p:txBody>
          <a:bodyPr anchor="t" rtlCol="false" tIns="0" lIns="0" bIns="0" rIns="0">
            <a:spAutoFit/>
          </a:bodyPr>
          <a:lstStyle/>
          <a:p>
            <a:pPr algn="l">
              <a:lnSpc>
                <a:spcPts val="2520"/>
              </a:lnSpc>
              <a:spcBef>
                <a:spcPct val="0"/>
              </a:spcBef>
            </a:pPr>
            <a:r>
              <a:rPr lang="en-US" sz="1800">
                <a:solidFill>
                  <a:srgbClr val="100A40"/>
                </a:solidFill>
                <a:latin typeface="HK Grotesk Light"/>
              </a:rPr>
              <a:t>Road Safety Awareness</a:t>
            </a:r>
          </a:p>
        </p:txBody>
      </p:sp>
      <p:sp>
        <p:nvSpPr>
          <p:cNvPr name="TextBox 13" id="13"/>
          <p:cNvSpPr txBox="true"/>
          <p:nvPr/>
        </p:nvSpPr>
        <p:spPr>
          <a:xfrm rot="0">
            <a:off x="1028700" y="1255940"/>
            <a:ext cx="5023120" cy="422275"/>
          </a:xfrm>
          <a:prstGeom prst="rect">
            <a:avLst/>
          </a:prstGeom>
        </p:spPr>
        <p:txBody>
          <a:bodyPr anchor="t" rtlCol="false" tIns="0" lIns="0" bIns="0" rIns="0">
            <a:spAutoFit/>
          </a:bodyPr>
          <a:lstStyle/>
          <a:p>
            <a:pPr>
              <a:lnSpc>
                <a:spcPts val="3499"/>
              </a:lnSpc>
              <a:spcBef>
                <a:spcPct val="0"/>
              </a:spcBef>
            </a:pPr>
            <a:r>
              <a:rPr lang="en-US" sz="2499">
                <a:solidFill>
                  <a:srgbClr val="ECBE47"/>
                </a:solidFill>
                <a:latin typeface="HK Grotesk Bold"/>
              </a:rPr>
              <a:t>CONT.</a:t>
            </a:r>
          </a:p>
        </p:txBody>
      </p:sp>
      <p:sp>
        <p:nvSpPr>
          <p:cNvPr name="TextBox 14" id="14"/>
          <p:cNvSpPr txBox="true"/>
          <p:nvPr/>
        </p:nvSpPr>
        <p:spPr>
          <a:xfrm rot="0">
            <a:off x="1028700" y="1777482"/>
            <a:ext cx="6601354" cy="2936875"/>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MAJOR CAUSES OF RTIS IN KENYA</a:t>
            </a:r>
          </a:p>
        </p:txBody>
      </p:sp>
      <p:sp>
        <p:nvSpPr>
          <p:cNvPr name="TextBox 15" id="15"/>
          <p:cNvSpPr txBox="true"/>
          <p:nvPr/>
        </p:nvSpPr>
        <p:spPr>
          <a:xfrm rot="0">
            <a:off x="9876420" y="2663825"/>
            <a:ext cx="5747740" cy="9074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Crossing of roads by pedestrians at undesignated places</a:t>
            </a:r>
          </a:p>
        </p:txBody>
      </p:sp>
      <p:sp>
        <p:nvSpPr>
          <p:cNvPr name="TextBox 16" id="16"/>
          <p:cNvSpPr txBox="true"/>
          <p:nvPr/>
        </p:nvSpPr>
        <p:spPr>
          <a:xfrm rot="0">
            <a:off x="9876420" y="3971290"/>
            <a:ext cx="5747740" cy="9074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Overloading goods and excess passengers </a:t>
            </a:r>
          </a:p>
        </p:txBody>
      </p:sp>
      <p:sp>
        <p:nvSpPr>
          <p:cNvPr name="TextBox 17" id="17"/>
          <p:cNvSpPr txBox="true"/>
          <p:nvPr/>
        </p:nvSpPr>
        <p:spPr>
          <a:xfrm rot="0">
            <a:off x="9876420" y="5278755"/>
            <a:ext cx="5720211" cy="4502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Failure to observe traffic rules.</a:t>
            </a:r>
          </a:p>
        </p:txBody>
      </p:sp>
      <p:sp>
        <p:nvSpPr>
          <p:cNvPr name="TextBox 18" id="18"/>
          <p:cNvSpPr txBox="true"/>
          <p:nvPr/>
        </p:nvSpPr>
        <p:spPr>
          <a:xfrm rot="0">
            <a:off x="9876420" y="6129020"/>
            <a:ext cx="5720211" cy="18218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Boda boda ignoring traffic rules, including failure to wear reflective jackets to boost visibility and speeding.</a:t>
            </a:r>
          </a:p>
        </p:txBody>
      </p:sp>
      <p:sp>
        <p:nvSpPr>
          <p:cNvPr name="TextBox 19" id="19"/>
          <p:cNvSpPr txBox="true"/>
          <p:nvPr/>
        </p:nvSpPr>
        <p:spPr>
          <a:xfrm rot="0">
            <a:off x="9876420" y="8350885"/>
            <a:ext cx="5720211" cy="9074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Exceeding limits and late night travels</a:t>
            </a:r>
          </a:p>
        </p:txBody>
      </p:sp>
      <p:sp>
        <p:nvSpPr>
          <p:cNvPr name="TextBox 20" id="20"/>
          <p:cNvSpPr txBox="true"/>
          <p:nvPr/>
        </p:nvSpPr>
        <p:spPr>
          <a:xfrm rot="0">
            <a:off x="9876420" y="1356360"/>
            <a:ext cx="5939858" cy="907415"/>
          </a:xfrm>
          <a:prstGeom prst="rect">
            <a:avLst/>
          </a:prstGeom>
        </p:spPr>
        <p:txBody>
          <a:bodyPr anchor="t" rtlCol="false" tIns="0" lIns="0" bIns="0" rIns="0">
            <a:spAutoFit/>
          </a:bodyPr>
          <a:lstStyle/>
          <a:p>
            <a:pPr marL="604520" indent="-302260" lvl="1">
              <a:lnSpc>
                <a:spcPts val="3640"/>
              </a:lnSpc>
              <a:buFont typeface="Arial"/>
              <a:buChar char="•"/>
            </a:pPr>
            <a:r>
              <a:rPr lang="en-US" sz="2800">
                <a:solidFill>
                  <a:srgbClr val="000000"/>
                </a:solidFill>
                <a:latin typeface="HK Grotesk Light"/>
              </a:rPr>
              <a:t>Poor response time by ambulances when accidents occur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299740"/>
          </a:solidFill>
        </p:spPr>
      </p:sp>
      <p:sp>
        <p:nvSpPr>
          <p:cNvPr name="TextBox 9" id="9"/>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0" id="10"/>
          <p:cNvSpPr txBox="true"/>
          <p:nvPr/>
        </p:nvSpPr>
        <p:spPr>
          <a:xfrm rot="0">
            <a:off x="1028700" y="4813300"/>
            <a:ext cx="5685587" cy="4549775"/>
          </a:xfrm>
          <a:prstGeom prst="rect">
            <a:avLst/>
          </a:prstGeom>
        </p:spPr>
        <p:txBody>
          <a:bodyPr anchor="t" rtlCol="false" tIns="0" lIns="0" bIns="0" rIns="0">
            <a:spAutoFit/>
          </a:bodyPr>
          <a:lstStyle/>
          <a:p>
            <a:pPr>
              <a:lnSpc>
                <a:spcPts val="7150"/>
              </a:lnSpc>
            </a:pPr>
            <a:r>
              <a:rPr lang="en-US" sz="6500">
                <a:solidFill>
                  <a:srgbClr val="299740"/>
                </a:solidFill>
                <a:latin typeface="HK Grotesk Bold Bold"/>
              </a:rPr>
              <a:t>BURDEN OF ROAD TRAFFIC CRASHES AND INJURIES</a:t>
            </a:r>
          </a:p>
        </p:txBody>
      </p:sp>
      <p:sp>
        <p:nvSpPr>
          <p:cNvPr name="TextBox 11" id="11"/>
          <p:cNvSpPr txBox="true"/>
          <p:nvPr/>
        </p:nvSpPr>
        <p:spPr>
          <a:xfrm rot="0">
            <a:off x="7170842" y="1315720"/>
            <a:ext cx="8010269" cy="7999730"/>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100A40"/>
                </a:solidFill>
                <a:latin typeface="HK Grotesk Light"/>
              </a:rPr>
              <a:t>In Kenya, about 3,000 road deaths occur annually and cost the country up to Kshs.300 Billion (about 5% of GDP). Statistics from the Department of Civil Registration show that about 6,500 persons die because of road traffic injuries every year and many more are injured.</a:t>
            </a:r>
            <a:r>
              <a:rPr lang="en-US" sz="2300">
                <a:solidFill>
                  <a:srgbClr val="100A40"/>
                </a:solidFill>
                <a:latin typeface="HK Grotesk Light"/>
              </a:rPr>
              <a:t> </a:t>
            </a:r>
          </a:p>
          <a:p>
            <a:pPr>
              <a:lnSpc>
                <a:spcPts val="3220"/>
              </a:lnSpc>
            </a:pPr>
          </a:p>
          <a:p>
            <a:pPr marL="496571" indent="-248285" lvl="1">
              <a:lnSpc>
                <a:spcPts val="3220"/>
              </a:lnSpc>
              <a:buFont typeface="Arial"/>
              <a:buChar char="•"/>
            </a:pPr>
            <a:r>
              <a:rPr lang="en-US" sz="2300">
                <a:solidFill>
                  <a:srgbClr val="100A40"/>
                </a:solidFill>
                <a:latin typeface="HK Grotesk Light"/>
              </a:rPr>
              <a:t>Most families lose their breadwinners leaving them more vulnerable and poor.</a:t>
            </a:r>
          </a:p>
          <a:p>
            <a:pPr>
              <a:lnSpc>
                <a:spcPts val="3220"/>
              </a:lnSpc>
            </a:pPr>
          </a:p>
          <a:p>
            <a:pPr marL="496571" indent="-248285" lvl="1">
              <a:lnSpc>
                <a:spcPts val="3220"/>
              </a:lnSpc>
              <a:buFont typeface="Arial"/>
              <a:buChar char="•"/>
            </a:pPr>
            <a:r>
              <a:rPr lang="en-US" sz="2300">
                <a:solidFill>
                  <a:srgbClr val="100A40"/>
                </a:solidFill>
                <a:latin typeface="HK Grotesk Light"/>
              </a:rPr>
              <a:t>Long-time recoveries for those involved in road accidents.</a:t>
            </a:r>
          </a:p>
          <a:p>
            <a:pPr>
              <a:lnSpc>
                <a:spcPts val="3220"/>
              </a:lnSpc>
            </a:pPr>
          </a:p>
          <a:p>
            <a:pPr marL="496571" indent="-248285" lvl="1">
              <a:lnSpc>
                <a:spcPts val="3220"/>
              </a:lnSpc>
              <a:buFont typeface="Arial"/>
              <a:buChar char="•"/>
            </a:pPr>
            <a:r>
              <a:rPr lang="en-US" sz="2300">
                <a:solidFill>
                  <a:srgbClr val="100A40"/>
                </a:solidFill>
                <a:latin typeface="HK Grotesk Light"/>
              </a:rPr>
              <a:t>In most cases, the victims become physically challenged which </a:t>
            </a:r>
            <a:r>
              <a:rPr lang="en-US" sz="2300">
                <a:solidFill>
                  <a:srgbClr val="100A40"/>
                </a:solidFill>
                <a:latin typeface="HK Grotesk Light"/>
              </a:rPr>
              <a:t>inhibits them from working in various sectors or losing their jobs entirely.</a:t>
            </a:r>
          </a:p>
          <a:p>
            <a:pPr>
              <a:lnSpc>
                <a:spcPts val="3220"/>
              </a:lnSpc>
            </a:pPr>
          </a:p>
          <a:p>
            <a:pPr marL="496571" indent="-248285" lvl="1">
              <a:lnSpc>
                <a:spcPts val="3220"/>
              </a:lnSpc>
              <a:buFont typeface="Arial"/>
              <a:buChar char="•"/>
            </a:pPr>
            <a:r>
              <a:rPr lang="en-US" sz="2300">
                <a:solidFill>
                  <a:srgbClr val="100A40"/>
                </a:solidFill>
                <a:latin typeface="HK Grotesk Light"/>
              </a:rPr>
              <a:t>Major financial losses arising from hospital bills and property damages.</a:t>
            </a:r>
          </a:p>
          <a:p>
            <a:pPr>
              <a:lnSpc>
                <a:spcPts val="3220"/>
              </a:lnSpc>
            </a:pPr>
          </a:p>
          <a:p>
            <a:pPr algn="l" marL="496571" indent="-248285" lvl="1">
              <a:lnSpc>
                <a:spcPts val="3220"/>
              </a:lnSpc>
              <a:buFont typeface="Arial"/>
              <a:buChar char="•"/>
            </a:pPr>
            <a:r>
              <a:rPr lang="en-US" sz="2300">
                <a:solidFill>
                  <a:srgbClr val="100A40"/>
                </a:solidFill>
                <a:latin typeface="HK Grotesk Light"/>
              </a:rPr>
              <a:t>Some survivors suffer from mental health issues such as PTSD (Post Traumatic Stress Disorder).</a:t>
            </a:r>
          </a:p>
        </p:txBody>
      </p:sp>
      <p:sp>
        <p:nvSpPr>
          <p:cNvPr name="TextBox 12" id="12"/>
          <p:cNvSpPr txBox="true"/>
          <p:nvPr/>
        </p:nvSpPr>
        <p:spPr>
          <a:xfrm rot="0">
            <a:off x="1028700" y="4309400"/>
            <a:ext cx="4965875" cy="406400"/>
          </a:xfrm>
          <a:prstGeom prst="rect">
            <a:avLst/>
          </a:prstGeom>
        </p:spPr>
        <p:txBody>
          <a:bodyPr anchor="t" rtlCol="false" tIns="0" lIns="0" bIns="0" rIns="0">
            <a:spAutoFit/>
          </a:bodyPr>
          <a:lstStyle/>
          <a:p>
            <a:pPr>
              <a:lnSpc>
                <a:spcPts val="3249"/>
              </a:lnSpc>
              <a:spcBef>
                <a:spcPct val="0"/>
              </a:spcBef>
            </a:pPr>
            <a:r>
              <a:rPr lang="en-US" sz="2499">
                <a:solidFill>
                  <a:srgbClr val="ECBE47"/>
                </a:solidFill>
                <a:latin typeface="HK Grotesk Bold"/>
              </a:rPr>
              <a:t>PART 4</a:t>
            </a:r>
          </a:p>
        </p:txBody>
      </p:sp>
      <p:pic>
        <p:nvPicPr>
          <p:cNvPr name="Picture 13" id="13"/>
          <p:cNvPicPr>
            <a:picLocks noChangeAspect="true"/>
          </p:cNvPicPr>
          <p:nvPr/>
        </p:nvPicPr>
        <p:blipFill>
          <a:blip r:embed="rId2"/>
          <a:srcRect l="0" t="0" r="0" b="0"/>
          <a:stretch>
            <a:fillRect/>
          </a:stretch>
        </p:blipFill>
        <p:spPr>
          <a:xfrm flipH="false" flipV="false" rot="0">
            <a:off x="1028700" y="1028700"/>
            <a:ext cx="1874562" cy="1874562"/>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722" t="0" r="6252" b="0"/>
          <a:stretch>
            <a:fillRect/>
          </a:stretch>
        </p:blipFill>
        <p:spPr>
          <a:xfrm flipH="false" flipV="false" rot="0">
            <a:off x="7843747" y="-28575"/>
            <a:ext cx="10444253" cy="1031557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78305" y="1028700"/>
            <a:ext cx="1874562" cy="1874562"/>
          </a:xfrm>
          <a:prstGeom prst="rect">
            <a:avLst/>
          </a:prstGeom>
        </p:spPr>
      </p:pic>
      <p:sp>
        <p:nvSpPr>
          <p:cNvPr name="TextBox 4" id="4"/>
          <p:cNvSpPr txBox="true"/>
          <p:nvPr/>
        </p:nvSpPr>
        <p:spPr>
          <a:xfrm rot="0">
            <a:off x="609600" y="5373963"/>
            <a:ext cx="5023120" cy="422275"/>
          </a:xfrm>
          <a:prstGeom prst="rect">
            <a:avLst/>
          </a:prstGeom>
        </p:spPr>
        <p:txBody>
          <a:bodyPr anchor="t" rtlCol="false" tIns="0" lIns="0" bIns="0" rIns="0">
            <a:spAutoFit/>
          </a:bodyPr>
          <a:lstStyle/>
          <a:p>
            <a:pPr>
              <a:lnSpc>
                <a:spcPts val="3499"/>
              </a:lnSpc>
              <a:spcBef>
                <a:spcPct val="0"/>
              </a:spcBef>
            </a:pPr>
            <a:r>
              <a:rPr lang="en-US" sz="2499">
                <a:solidFill>
                  <a:srgbClr val="ECBE47"/>
                </a:solidFill>
                <a:latin typeface="HK Grotesk Bold"/>
              </a:rPr>
              <a:t>PART 5</a:t>
            </a:r>
          </a:p>
        </p:txBody>
      </p:sp>
      <p:sp>
        <p:nvSpPr>
          <p:cNvPr name="TextBox 5" id="5"/>
          <p:cNvSpPr txBox="true"/>
          <p:nvPr/>
        </p:nvSpPr>
        <p:spPr>
          <a:xfrm rot="0">
            <a:off x="619125" y="5880100"/>
            <a:ext cx="6887990" cy="3378200"/>
          </a:xfrm>
          <a:prstGeom prst="rect">
            <a:avLst/>
          </a:prstGeom>
        </p:spPr>
        <p:txBody>
          <a:bodyPr anchor="t" rtlCol="false" tIns="0" lIns="0" bIns="0" rIns="0">
            <a:spAutoFit/>
          </a:bodyPr>
          <a:lstStyle/>
          <a:p>
            <a:pPr>
              <a:lnSpc>
                <a:spcPts val="8800"/>
              </a:lnSpc>
            </a:pPr>
            <a:r>
              <a:rPr lang="en-US" sz="8000">
                <a:solidFill>
                  <a:srgbClr val="299740"/>
                </a:solidFill>
                <a:latin typeface="HK Grotesk Bold"/>
              </a:rPr>
              <a:t>ROAD SAFETY POLICIES &amp; PROCEDURES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299740"/>
          </a:solidFill>
        </p:spPr>
      </p:sp>
      <p:pic>
        <p:nvPicPr>
          <p:cNvPr name="Picture 9" id="9"/>
          <p:cNvPicPr>
            <a:picLocks noChangeAspect="true"/>
          </p:cNvPicPr>
          <p:nvPr/>
        </p:nvPicPr>
        <p:blipFill>
          <a:blip r:embed="rId2"/>
          <a:srcRect l="0" t="0" r="0" b="0"/>
          <a:stretch>
            <a:fillRect/>
          </a:stretch>
        </p:blipFill>
        <p:spPr>
          <a:xfrm flipH="false" flipV="false" rot="0">
            <a:off x="1028700" y="1028700"/>
            <a:ext cx="1874562" cy="1874562"/>
          </a:xfrm>
          <a:prstGeom prst="rect">
            <a:avLst/>
          </a:prstGeom>
        </p:spPr>
      </p:pic>
      <p:sp>
        <p:nvSpPr>
          <p:cNvPr name="TextBox 10" id="10"/>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1" id="11"/>
          <p:cNvSpPr txBox="true"/>
          <p:nvPr/>
        </p:nvSpPr>
        <p:spPr>
          <a:xfrm rot="0">
            <a:off x="1028700" y="4378325"/>
            <a:ext cx="4965875" cy="4879975"/>
          </a:xfrm>
          <a:prstGeom prst="rect">
            <a:avLst/>
          </a:prstGeom>
        </p:spPr>
        <p:txBody>
          <a:bodyPr anchor="t" rtlCol="false" tIns="0" lIns="0" bIns="0" rIns="0">
            <a:spAutoFit/>
          </a:bodyPr>
          <a:lstStyle/>
          <a:p>
            <a:pPr>
              <a:lnSpc>
                <a:spcPts val="7699"/>
              </a:lnSpc>
            </a:pPr>
            <a:r>
              <a:rPr lang="en-US" sz="6999">
                <a:solidFill>
                  <a:srgbClr val="299740"/>
                </a:solidFill>
                <a:latin typeface="HK Grotesk Bold"/>
              </a:rPr>
              <a:t>Why Do We Need Road Safety Policies &amp; Guidelines?</a:t>
            </a:r>
          </a:p>
        </p:txBody>
      </p:sp>
      <p:sp>
        <p:nvSpPr>
          <p:cNvPr name="TextBox 12" id="12"/>
          <p:cNvSpPr txBox="true"/>
          <p:nvPr/>
        </p:nvSpPr>
        <p:spPr>
          <a:xfrm rot="0">
            <a:off x="7170842" y="3823335"/>
            <a:ext cx="8010269" cy="5434965"/>
          </a:xfrm>
          <a:prstGeom prst="rect">
            <a:avLst/>
          </a:prstGeom>
        </p:spPr>
        <p:txBody>
          <a:bodyPr anchor="t" rtlCol="false" tIns="0" lIns="0" bIns="0" rIns="0">
            <a:spAutoFit/>
          </a:bodyPr>
          <a:lstStyle/>
          <a:p>
            <a:pPr>
              <a:lnSpc>
                <a:spcPts val="3359"/>
              </a:lnSpc>
            </a:pPr>
            <a:r>
              <a:rPr lang="en-US" sz="2400">
                <a:solidFill>
                  <a:srgbClr val="100A40"/>
                </a:solidFill>
                <a:latin typeface="HK Grotesk Light"/>
              </a:rPr>
              <a:t>They assist all relevant Ministries, Departments and Agencies in developing and implementing effective and efficient Road Safety Policies that will promote road safety in the Public sector and prevent and manage road crashes and fatalities in Kenya.</a:t>
            </a:r>
          </a:p>
          <a:p>
            <a:pPr>
              <a:lnSpc>
                <a:spcPts val="3359"/>
              </a:lnSpc>
            </a:pPr>
          </a:p>
          <a:p>
            <a:pPr>
              <a:lnSpc>
                <a:spcPts val="3359"/>
              </a:lnSpc>
            </a:pPr>
            <a:r>
              <a:rPr lang="en-US" sz="2400">
                <a:solidFill>
                  <a:srgbClr val="100A40"/>
                </a:solidFill>
                <a:latin typeface="HK Grotesk Light"/>
              </a:rPr>
              <a:t>The guidelines provide you with clear and simple procedures for developing awareness of Road Safety and subsequent guidance on developing and implementing a working programme on Road Safety.</a:t>
            </a:r>
          </a:p>
          <a:p>
            <a:pPr>
              <a:lnSpc>
                <a:spcPts val="3359"/>
              </a:lnSpc>
            </a:pPr>
          </a:p>
          <a:p>
            <a:pPr algn="l" marL="0" indent="0" lvl="0">
              <a:lnSpc>
                <a:spcPts val="3359"/>
              </a:lnSpc>
              <a:spcBef>
                <a:spcPct val="0"/>
              </a:spcBef>
            </a:pPr>
            <a:r>
              <a:rPr lang="en-US" sz="2400">
                <a:solidFill>
                  <a:srgbClr val="100A40"/>
                </a:solidFill>
                <a:latin typeface="HK Grotesk Light"/>
              </a:rPr>
              <a:t>The guidelines will be a reference point for providing civic education to the public. </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4467"/>
            <a:ext cx="18288000" cy="1847982"/>
          </a:xfrm>
          <a:prstGeom prst="rect">
            <a:avLst/>
          </a:prstGeom>
          <a:solidFill>
            <a:srgbClr val="299740"/>
          </a:solidFill>
        </p:spPr>
      </p:sp>
      <p:sp>
        <p:nvSpPr>
          <p:cNvPr name="AutoShape 3" id="3"/>
          <p:cNvSpPr/>
          <p:nvPr/>
        </p:nvSpPr>
        <p:spPr>
          <a:xfrm rot="0">
            <a:off x="0" y="-14467"/>
            <a:ext cx="4104658" cy="10301467"/>
          </a:xfrm>
          <a:prstGeom prst="rect">
            <a:avLst/>
          </a:prstGeom>
          <a:solidFill>
            <a:srgbClr val="299740"/>
          </a:solidFill>
        </p:spPr>
      </p:sp>
      <p:sp>
        <p:nvSpPr>
          <p:cNvPr name="AutoShape 4" id="4"/>
          <p:cNvSpPr/>
          <p:nvPr/>
        </p:nvSpPr>
        <p:spPr>
          <a:xfrm rot="5400000">
            <a:off x="-1041710" y="5131504"/>
            <a:ext cx="10301467" cy="0"/>
          </a:xfrm>
          <a:prstGeom prst="line">
            <a:avLst/>
          </a:prstGeom>
          <a:ln cap="rnd" w="9525">
            <a:solidFill>
              <a:srgbClr val="C8C8C8"/>
            </a:solidFill>
            <a:prstDash val="solid"/>
            <a:headEnd type="none" len="sm" w="sm"/>
            <a:tailEnd type="none" len="sm" w="sm"/>
          </a:ln>
        </p:spPr>
      </p:sp>
      <p:sp>
        <p:nvSpPr>
          <p:cNvPr name="TextBox 5" id="5"/>
          <p:cNvSpPr txBox="true"/>
          <p:nvPr/>
        </p:nvSpPr>
        <p:spPr>
          <a:xfrm rot="0">
            <a:off x="4382267" y="701561"/>
            <a:ext cx="2859258" cy="40640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Objective</a:t>
            </a:r>
          </a:p>
        </p:txBody>
      </p:sp>
      <p:sp>
        <p:nvSpPr>
          <p:cNvPr name="TextBox 6" id="6"/>
          <p:cNvSpPr txBox="true"/>
          <p:nvPr/>
        </p:nvSpPr>
        <p:spPr>
          <a:xfrm rot="0">
            <a:off x="496923" y="2301300"/>
            <a:ext cx="2463251" cy="122555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Road Safety Management and Coordination</a:t>
            </a:r>
          </a:p>
        </p:txBody>
      </p:sp>
      <p:sp>
        <p:nvSpPr>
          <p:cNvPr name="TextBox 7" id="7"/>
          <p:cNvSpPr txBox="true"/>
          <p:nvPr/>
        </p:nvSpPr>
        <p:spPr>
          <a:xfrm rot="0">
            <a:off x="496923" y="5962655"/>
            <a:ext cx="2715308" cy="815975"/>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Speed Management Policy</a:t>
            </a:r>
          </a:p>
        </p:txBody>
      </p:sp>
      <p:sp>
        <p:nvSpPr>
          <p:cNvPr name="TextBox 8" id="8"/>
          <p:cNvSpPr txBox="true"/>
          <p:nvPr/>
        </p:nvSpPr>
        <p:spPr>
          <a:xfrm rot="0">
            <a:off x="7705669" y="701561"/>
            <a:ext cx="2859258" cy="40640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Description Of Action</a:t>
            </a:r>
          </a:p>
        </p:txBody>
      </p:sp>
      <p:sp>
        <p:nvSpPr>
          <p:cNvPr name="TextBox 9" id="9"/>
          <p:cNvSpPr txBox="true"/>
          <p:nvPr/>
        </p:nvSpPr>
        <p:spPr>
          <a:xfrm rot="0">
            <a:off x="11076261" y="496774"/>
            <a:ext cx="2859258" cy="815975"/>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Objectively verifiable indicator(s)</a:t>
            </a:r>
          </a:p>
        </p:txBody>
      </p:sp>
      <p:sp>
        <p:nvSpPr>
          <p:cNvPr name="TextBox 10" id="10"/>
          <p:cNvSpPr txBox="true"/>
          <p:nvPr/>
        </p:nvSpPr>
        <p:spPr>
          <a:xfrm rot="0">
            <a:off x="14740565" y="692036"/>
            <a:ext cx="2970446" cy="40640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Means Of Verification</a:t>
            </a:r>
          </a:p>
        </p:txBody>
      </p:sp>
      <p:sp>
        <p:nvSpPr>
          <p:cNvPr name="TextBox 11" id="11"/>
          <p:cNvSpPr txBox="true"/>
          <p:nvPr/>
        </p:nvSpPr>
        <p:spPr>
          <a:xfrm rot="0">
            <a:off x="4497297" y="2301300"/>
            <a:ext cx="2859258" cy="1461770"/>
          </a:xfrm>
          <a:prstGeom prst="rect">
            <a:avLst/>
          </a:prstGeom>
        </p:spPr>
        <p:txBody>
          <a:bodyPr anchor="t" rtlCol="false" tIns="0" lIns="0" bIns="0" rIns="0">
            <a:spAutoFit/>
          </a:bodyPr>
          <a:lstStyle/>
          <a:p>
            <a:pPr algn="l" marL="0" indent="0" lvl="0">
              <a:lnSpc>
                <a:spcPts val="2379"/>
              </a:lnSpc>
              <a:spcBef>
                <a:spcPct val="0"/>
              </a:spcBef>
            </a:pPr>
            <a:r>
              <a:rPr lang="en-US" sz="1699">
                <a:solidFill>
                  <a:srgbClr val="000000"/>
                </a:solidFill>
                <a:latin typeface="HK Grotesk Light"/>
              </a:rPr>
              <a:t>To manage road safety mainstreaming plans and activities effectively and efficiently by relevant organizations</a:t>
            </a:r>
          </a:p>
        </p:txBody>
      </p:sp>
      <p:sp>
        <p:nvSpPr>
          <p:cNvPr name="TextBox 12" id="12"/>
          <p:cNvSpPr txBox="true"/>
          <p:nvPr/>
        </p:nvSpPr>
        <p:spPr>
          <a:xfrm rot="0">
            <a:off x="4382267" y="5962655"/>
            <a:ext cx="2859258" cy="575945"/>
          </a:xfrm>
          <a:prstGeom prst="rect">
            <a:avLst/>
          </a:prstGeom>
        </p:spPr>
        <p:txBody>
          <a:bodyPr anchor="t" rtlCol="false" tIns="0" lIns="0" bIns="0" rIns="0">
            <a:spAutoFit/>
          </a:bodyPr>
          <a:lstStyle/>
          <a:p>
            <a:pPr algn="l" marL="0" indent="0" lvl="0">
              <a:lnSpc>
                <a:spcPts val="2379"/>
              </a:lnSpc>
              <a:spcBef>
                <a:spcPct val="0"/>
              </a:spcBef>
            </a:pPr>
            <a:r>
              <a:rPr lang="en-US" sz="1699">
                <a:solidFill>
                  <a:srgbClr val="000000"/>
                </a:solidFill>
                <a:latin typeface="HK Grotesk Light"/>
              </a:rPr>
              <a:t>To minimize speed related traffic collisions</a:t>
            </a:r>
          </a:p>
        </p:txBody>
      </p:sp>
      <p:sp>
        <p:nvSpPr>
          <p:cNvPr name="TextBox 13" id="13"/>
          <p:cNvSpPr txBox="true"/>
          <p:nvPr/>
        </p:nvSpPr>
        <p:spPr>
          <a:xfrm rot="0">
            <a:off x="7705669" y="2291775"/>
            <a:ext cx="2859258" cy="2347595"/>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Implementation of the work plan on road safety mainstreaming</a:t>
            </a:r>
          </a:p>
          <a:p>
            <a:pPr>
              <a:lnSpc>
                <a:spcPts val="2379"/>
              </a:lnSpc>
            </a:pPr>
          </a:p>
          <a:p>
            <a:pPr algn="l" marL="367029" indent="-183514" lvl="1">
              <a:lnSpc>
                <a:spcPts val="2379"/>
              </a:lnSpc>
              <a:buFont typeface="Arial"/>
              <a:buChar char="•"/>
            </a:pPr>
            <a:r>
              <a:rPr lang="en-US" sz="1699">
                <a:solidFill>
                  <a:srgbClr val="000000"/>
                </a:solidFill>
                <a:latin typeface="HK Grotesk Light"/>
              </a:rPr>
              <a:t>E</a:t>
            </a:r>
            <a:r>
              <a:rPr lang="en-US" sz="1699">
                <a:solidFill>
                  <a:srgbClr val="000000"/>
                </a:solidFill>
                <a:latin typeface="HK Grotesk Light"/>
              </a:rPr>
              <a:t>stablishing and sustaining collaborations and partnerships to support road safety programmes</a:t>
            </a:r>
          </a:p>
        </p:txBody>
      </p:sp>
      <p:sp>
        <p:nvSpPr>
          <p:cNvPr name="TextBox 14" id="14"/>
          <p:cNvSpPr txBox="true"/>
          <p:nvPr/>
        </p:nvSpPr>
        <p:spPr>
          <a:xfrm rot="0">
            <a:off x="11056519" y="2301300"/>
            <a:ext cx="2859258" cy="871220"/>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Policy in place</a:t>
            </a:r>
          </a:p>
          <a:p>
            <a:pPr>
              <a:lnSpc>
                <a:spcPts val="2379"/>
              </a:lnSpc>
            </a:pPr>
          </a:p>
          <a:p>
            <a:pPr algn="l" marL="367029" indent="-183514" lvl="1">
              <a:lnSpc>
                <a:spcPts val="2379"/>
              </a:lnSpc>
              <a:buFont typeface="Arial"/>
              <a:buChar char="•"/>
            </a:pPr>
            <a:r>
              <a:rPr lang="en-US" sz="1699">
                <a:solidFill>
                  <a:srgbClr val="000000"/>
                </a:solidFill>
                <a:latin typeface="HK Grotesk Light"/>
              </a:rPr>
              <a:t>Work plans implemented</a:t>
            </a:r>
          </a:p>
        </p:txBody>
      </p:sp>
      <p:sp>
        <p:nvSpPr>
          <p:cNvPr name="AutoShape 15" id="15"/>
          <p:cNvSpPr/>
          <p:nvPr/>
        </p:nvSpPr>
        <p:spPr>
          <a:xfrm rot="5400000">
            <a:off x="5659990" y="5131504"/>
            <a:ext cx="10301467" cy="0"/>
          </a:xfrm>
          <a:prstGeom prst="line">
            <a:avLst/>
          </a:prstGeom>
          <a:ln cap="rnd" w="9525">
            <a:solidFill>
              <a:srgbClr val="C8C8C8"/>
            </a:solidFill>
            <a:prstDash val="solid"/>
            <a:headEnd type="none" len="sm" w="sm"/>
            <a:tailEnd type="none" len="sm" w="sm"/>
          </a:ln>
        </p:spPr>
      </p:sp>
      <p:sp>
        <p:nvSpPr>
          <p:cNvPr name="AutoShape 16" id="16"/>
          <p:cNvSpPr/>
          <p:nvPr/>
        </p:nvSpPr>
        <p:spPr>
          <a:xfrm rot="5400000">
            <a:off x="9018073" y="5138738"/>
            <a:ext cx="10287000" cy="0"/>
          </a:xfrm>
          <a:prstGeom prst="line">
            <a:avLst/>
          </a:prstGeom>
          <a:ln cap="rnd" w="9525">
            <a:solidFill>
              <a:srgbClr val="C8C8C8"/>
            </a:solidFill>
            <a:prstDash val="solid"/>
            <a:headEnd type="none" len="sm" w="sm"/>
            <a:tailEnd type="none" len="sm" w="sm"/>
          </a:ln>
        </p:spPr>
      </p:sp>
      <p:sp>
        <p:nvSpPr>
          <p:cNvPr name="AutoShape 17" id="17"/>
          <p:cNvSpPr/>
          <p:nvPr/>
        </p:nvSpPr>
        <p:spPr>
          <a:xfrm rot="5400000">
            <a:off x="2309140" y="5131504"/>
            <a:ext cx="10301467" cy="0"/>
          </a:xfrm>
          <a:prstGeom prst="line">
            <a:avLst/>
          </a:prstGeom>
          <a:ln cap="rnd" w="9525">
            <a:solidFill>
              <a:srgbClr val="C8C8C8"/>
            </a:solidFill>
            <a:prstDash val="solid"/>
            <a:headEnd type="none" len="sm" w="sm"/>
            <a:tailEnd type="none" len="sm" w="sm"/>
          </a:ln>
        </p:spPr>
      </p:sp>
      <p:sp>
        <p:nvSpPr>
          <p:cNvPr name="TextBox 18" id="18"/>
          <p:cNvSpPr txBox="true"/>
          <p:nvPr/>
        </p:nvSpPr>
        <p:spPr>
          <a:xfrm rot="0">
            <a:off x="14796159" y="2301300"/>
            <a:ext cx="2859258" cy="2347595"/>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Monitoring and evaluation of reports</a:t>
            </a:r>
          </a:p>
          <a:p>
            <a:pPr>
              <a:lnSpc>
                <a:spcPts val="2379"/>
              </a:lnSpc>
            </a:pPr>
          </a:p>
          <a:p>
            <a:pPr marL="367029" indent="-183514" lvl="1">
              <a:lnSpc>
                <a:spcPts val="2379"/>
              </a:lnSpc>
              <a:buFont typeface="Arial"/>
              <a:buChar char="•"/>
            </a:pPr>
            <a:r>
              <a:rPr lang="en-US" sz="1699">
                <a:solidFill>
                  <a:srgbClr val="000000"/>
                </a:solidFill>
                <a:latin typeface="HK Grotesk Light"/>
              </a:rPr>
              <a:t>Policy documents</a:t>
            </a:r>
          </a:p>
          <a:p>
            <a:pPr>
              <a:lnSpc>
                <a:spcPts val="2379"/>
              </a:lnSpc>
            </a:pPr>
          </a:p>
          <a:p>
            <a:pPr algn="l" marL="367029" indent="-183514" lvl="1">
              <a:lnSpc>
                <a:spcPts val="2379"/>
              </a:lnSpc>
              <a:buFont typeface="Arial"/>
              <a:buChar char="•"/>
            </a:pPr>
            <a:r>
              <a:rPr lang="en-US" sz="1699">
                <a:solidFill>
                  <a:srgbClr val="000000"/>
                </a:solidFill>
                <a:latin typeface="HK Grotesk Light"/>
              </a:rPr>
              <a:t>The use of media to spread awareness of road safety to the public</a:t>
            </a:r>
          </a:p>
        </p:txBody>
      </p:sp>
      <p:sp>
        <p:nvSpPr>
          <p:cNvPr name="TextBox 19" id="19"/>
          <p:cNvSpPr txBox="true"/>
          <p:nvPr/>
        </p:nvSpPr>
        <p:spPr>
          <a:xfrm rot="0">
            <a:off x="496923" y="364264"/>
            <a:ext cx="3110812" cy="1108635"/>
          </a:xfrm>
          <a:prstGeom prst="rect">
            <a:avLst/>
          </a:prstGeom>
        </p:spPr>
        <p:txBody>
          <a:bodyPr anchor="t" rtlCol="false" tIns="0" lIns="0" bIns="0" rIns="0">
            <a:spAutoFit/>
          </a:bodyPr>
          <a:lstStyle/>
          <a:p>
            <a:pPr algn="l" marL="0" indent="0" lvl="0">
              <a:lnSpc>
                <a:spcPts val="4492"/>
              </a:lnSpc>
              <a:spcBef>
                <a:spcPct val="0"/>
              </a:spcBef>
            </a:pPr>
            <a:r>
              <a:rPr lang="en-US" sz="3455" spc="-103">
                <a:solidFill>
                  <a:srgbClr val="FFFFFF"/>
                </a:solidFill>
                <a:latin typeface="HK Grotesk Bold"/>
              </a:rPr>
              <a:t>ROAD SAFETY POLICIES</a:t>
            </a:r>
          </a:p>
        </p:txBody>
      </p:sp>
      <p:sp>
        <p:nvSpPr>
          <p:cNvPr name="AutoShape 20" id="20"/>
          <p:cNvSpPr/>
          <p:nvPr/>
        </p:nvSpPr>
        <p:spPr>
          <a:xfrm rot="-10800000">
            <a:off x="0" y="5505852"/>
            <a:ext cx="18288000" cy="0"/>
          </a:xfrm>
          <a:prstGeom prst="line">
            <a:avLst/>
          </a:prstGeom>
          <a:ln cap="rnd" w="9525">
            <a:solidFill>
              <a:srgbClr val="C8C8C8"/>
            </a:solidFill>
            <a:prstDash val="solid"/>
            <a:headEnd type="none" len="sm" w="sm"/>
            <a:tailEnd type="none" len="sm" w="sm"/>
          </a:ln>
        </p:spPr>
      </p:sp>
      <p:sp>
        <p:nvSpPr>
          <p:cNvPr name="AutoShape 21" id="21"/>
          <p:cNvSpPr/>
          <p:nvPr/>
        </p:nvSpPr>
        <p:spPr>
          <a:xfrm rot="-10800000">
            <a:off x="0" y="1833117"/>
            <a:ext cx="18288000" cy="0"/>
          </a:xfrm>
          <a:prstGeom prst="line">
            <a:avLst/>
          </a:prstGeom>
          <a:ln cap="rnd" w="9525">
            <a:solidFill>
              <a:srgbClr val="C8C8C8"/>
            </a:solidFill>
            <a:prstDash val="solid"/>
            <a:headEnd type="none" len="sm" w="sm"/>
            <a:tailEnd type="none" len="sm" w="sm"/>
          </a:ln>
        </p:spPr>
      </p:sp>
      <p:sp>
        <p:nvSpPr>
          <p:cNvPr name="TextBox 22" id="22"/>
          <p:cNvSpPr txBox="true"/>
          <p:nvPr/>
        </p:nvSpPr>
        <p:spPr>
          <a:xfrm rot="0">
            <a:off x="7705669" y="5962655"/>
            <a:ext cx="2859258" cy="3823970"/>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Speed limiters to be fitted in the official vehicles</a:t>
            </a:r>
            <a:r>
              <a:rPr lang="en-US" sz="1699">
                <a:solidFill>
                  <a:srgbClr val="000000"/>
                </a:solidFill>
                <a:latin typeface="HK Grotesk Light"/>
              </a:rPr>
              <a:t> </a:t>
            </a:r>
          </a:p>
          <a:p>
            <a:pPr>
              <a:lnSpc>
                <a:spcPts val="2379"/>
              </a:lnSpc>
            </a:pPr>
          </a:p>
          <a:p>
            <a:pPr marL="367029" indent="-183514" lvl="1">
              <a:lnSpc>
                <a:spcPts val="2379"/>
              </a:lnSpc>
              <a:buFont typeface="Arial"/>
              <a:buChar char="•"/>
            </a:pPr>
            <a:r>
              <a:rPr lang="en-US" sz="1699">
                <a:solidFill>
                  <a:srgbClr val="000000"/>
                </a:solidFill>
                <a:latin typeface="HK Grotesk Light"/>
              </a:rPr>
              <a:t>Adherence to all regulatory speed limits on the roads</a:t>
            </a:r>
          </a:p>
          <a:p>
            <a:pPr>
              <a:lnSpc>
                <a:spcPts val="2379"/>
              </a:lnSpc>
            </a:pPr>
          </a:p>
          <a:p>
            <a:pPr algn="l" marL="367029" indent="-183514" lvl="1">
              <a:lnSpc>
                <a:spcPts val="2379"/>
              </a:lnSpc>
              <a:buFont typeface="Arial"/>
              <a:buChar char="•"/>
            </a:pPr>
            <a:r>
              <a:rPr lang="en-US" sz="1699">
                <a:solidFill>
                  <a:srgbClr val="000000"/>
                </a:solidFill>
                <a:latin typeface="HK Grotesk Light"/>
              </a:rPr>
              <a:t>The speeds to be reduced to 30kph in areas with a high number of pedestrians i.e. around schools, hospitals, markets, estates etc.</a:t>
            </a:r>
          </a:p>
        </p:txBody>
      </p:sp>
      <p:sp>
        <p:nvSpPr>
          <p:cNvPr name="TextBox 23" id="23"/>
          <p:cNvSpPr txBox="true"/>
          <p:nvPr/>
        </p:nvSpPr>
        <p:spPr>
          <a:xfrm rot="0">
            <a:off x="11053214" y="5962655"/>
            <a:ext cx="2859258" cy="2347595"/>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Speed monitoring systems in place e.g traffic and body cameras for police officers</a:t>
            </a:r>
          </a:p>
          <a:p>
            <a:pPr>
              <a:lnSpc>
                <a:spcPts val="2379"/>
              </a:lnSpc>
            </a:pPr>
          </a:p>
          <a:p>
            <a:pPr algn="l" marL="367029" indent="-183514" lvl="1">
              <a:lnSpc>
                <a:spcPts val="2379"/>
              </a:lnSpc>
              <a:buFont typeface="Arial"/>
              <a:buChar char="•"/>
            </a:pPr>
            <a:r>
              <a:rPr lang="en-US" sz="1699">
                <a:solidFill>
                  <a:srgbClr val="000000"/>
                </a:solidFill>
                <a:latin typeface="HK Grotesk Light"/>
              </a:rPr>
              <a:t>Cancelling driving licenses of drivers who violate the policy</a:t>
            </a:r>
          </a:p>
        </p:txBody>
      </p:sp>
      <p:sp>
        <p:nvSpPr>
          <p:cNvPr name="TextBox 24" id="24"/>
          <p:cNvSpPr txBox="true"/>
          <p:nvPr/>
        </p:nvSpPr>
        <p:spPr>
          <a:xfrm rot="0">
            <a:off x="14796159" y="5962655"/>
            <a:ext cx="2859258" cy="2052320"/>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Incidence reports</a:t>
            </a:r>
          </a:p>
          <a:p>
            <a:pPr>
              <a:lnSpc>
                <a:spcPts val="2379"/>
              </a:lnSpc>
            </a:pPr>
          </a:p>
          <a:p>
            <a:pPr marL="367029" indent="-183514" lvl="1">
              <a:lnSpc>
                <a:spcPts val="2379"/>
              </a:lnSpc>
              <a:buFont typeface="Arial"/>
              <a:buChar char="•"/>
            </a:pPr>
            <a:r>
              <a:rPr lang="en-US" sz="1699">
                <a:solidFill>
                  <a:srgbClr val="000000"/>
                </a:solidFill>
                <a:latin typeface="HK Grotesk Light"/>
              </a:rPr>
              <a:t>Policy documents</a:t>
            </a:r>
          </a:p>
          <a:p>
            <a:pPr>
              <a:lnSpc>
                <a:spcPts val="2379"/>
              </a:lnSpc>
            </a:pPr>
          </a:p>
          <a:p>
            <a:pPr algn="l" marL="367029" indent="-183514" lvl="1">
              <a:lnSpc>
                <a:spcPts val="2379"/>
              </a:lnSpc>
              <a:buFont typeface="Arial"/>
              <a:buChar char="•"/>
            </a:pPr>
            <a:r>
              <a:rPr lang="en-US" sz="1699">
                <a:solidFill>
                  <a:srgbClr val="000000"/>
                </a:solidFill>
                <a:latin typeface="HK Grotesk Light"/>
              </a:rPr>
              <a:t>Regular i</a:t>
            </a:r>
            <a:r>
              <a:rPr lang="en-US" sz="1699">
                <a:solidFill>
                  <a:srgbClr val="000000"/>
                </a:solidFill>
                <a:latin typeface="HK Grotesk Light"/>
              </a:rPr>
              <a:t>nspection of all PSVs and Commercial vehicles by NTSA</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4467"/>
            <a:ext cx="18288000" cy="1847982"/>
          </a:xfrm>
          <a:prstGeom prst="rect">
            <a:avLst/>
          </a:prstGeom>
          <a:solidFill>
            <a:srgbClr val="299740"/>
          </a:solidFill>
        </p:spPr>
      </p:sp>
      <p:sp>
        <p:nvSpPr>
          <p:cNvPr name="AutoShape 3" id="3"/>
          <p:cNvSpPr/>
          <p:nvPr/>
        </p:nvSpPr>
        <p:spPr>
          <a:xfrm rot="0">
            <a:off x="0" y="-14467"/>
            <a:ext cx="4104658" cy="10301467"/>
          </a:xfrm>
          <a:prstGeom prst="rect">
            <a:avLst/>
          </a:prstGeom>
          <a:solidFill>
            <a:srgbClr val="299740"/>
          </a:solidFill>
        </p:spPr>
      </p:sp>
      <p:sp>
        <p:nvSpPr>
          <p:cNvPr name="AutoShape 4" id="4"/>
          <p:cNvSpPr/>
          <p:nvPr/>
        </p:nvSpPr>
        <p:spPr>
          <a:xfrm rot="5400000">
            <a:off x="-1034476" y="5138738"/>
            <a:ext cx="10287000" cy="0"/>
          </a:xfrm>
          <a:prstGeom prst="line">
            <a:avLst/>
          </a:prstGeom>
          <a:ln cap="rnd" w="9525">
            <a:solidFill>
              <a:srgbClr val="C8C8C8"/>
            </a:solidFill>
            <a:prstDash val="solid"/>
            <a:headEnd type="none" len="sm" w="sm"/>
            <a:tailEnd type="none" len="sm" w="sm"/>
          </a:ln>
        </p:spPr>
      </p:sp>
      <p:sp>
        <p:nvSpPr>
          <p:cNvPr name="TextBox 5" id="5"/>
          <p:cNvSpPr txBox="true"/>
          <p:nvPr/>
        </p:nvSpPr>
        <p:spPr>
          <a:xfrm rot="0">
            <a:off x="4382267" y="701561"/>
            <a:ext cx="2859258" cy="40640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Objective</a:t>
            </a:r>
          </a:p>
        </p:txBody>
      </p:sp>
      <p:sp>
        <p:nvSpPr>
          <p:cNvPr name="TextBox 6" id="6"/>
          <p:cNvSpPr txBox="true"/>
          <p:nvPr/>
        </p:nvSpPr>
        <p:spPr>
          <a:xfrm rot="0">
            <a:off x="496923" y="2291775"/>
            <a:ext cx="2366503" cy="815975"/>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Training and Education Policy</a:t>
            </a:r>
          </a:p>
        </p:txBody>
      </p:sp>
      <p:sp>
        <p:nvSpPr>
          <p:cNvPr name="TextBox 7" id="7"/>
          <p:cNvSpPr txBox="true"/>
          <p:nvPr/>
        </p:nvSpPr>
        <p:spPr>
          <a:xfrm rot="0">
            <a:off x="496923" y="5962655"/>
            <a:ext cx="2715308" cy="815975"/>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(Anti-)Drunk &amp; Drug Driving Policy</a:t>
            </a:r>
          </a:p>
        </p:txBody>
      </p:sp>
      <p:sp>
        <p:nvSpPr>
          <p:cNvPr name="TextBox 8" id="8"/>
          <p:cNvSpPr txBox="true"/>
          <p:nvPr/>
        </p:nvSpPr>
        <p:spPr>
          <a:xfrm rot="0">
            <a:off x="7714371" y="701561"/>
            <a:ext cx="2859258" cy="40640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Description Of Action</a:t>
            </a:r>
          </a:p>
        </p:txBody>
      </p:sp>
      <p:sp>
        <p:nvSpPr>
          <p:cNvPr name="TextBox 9" id="9"/>
          <p:cNvSpPr txBox="true"/>
          <p:nvPr/>
        </p:nvSpPr>
        <p:spPr>
          <a:xfrm rot="0">
            <a:off x="11076261" y="496774"/>
            <a:ext cx="2859258" cy="815975"/>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Objectively verifiable indicator(s)</a:t>
            </a:r>
          </a:p>
        </p:txBody>
      </p:sp>
      <p:sp>
        <p:nvSpPr>
          <p:cNvPr name="TextBox 10" id="10"/>
          <p:cNvSpPr txBox="true"/>
          <p:nvPr/>
        </p:nvSpPr>
        <p:spPr>
          <a:xfrm rot="0">
            <a:off x="14740565" y="701561"/>
            <a:ext cx="2970446" cy="40640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Means Of Verification</a:t>
            </a:r>
          </a:p>
        </p:txBody>
      </p:sp>
      <p:sp>
        <p:nvSpPr>
          <p:cNvPr name="TextBox 11" id="11"/>
          <p:cNvSpPr txBox="true"/>
          <p:nvPr/>
        </p:nvSpPr>
        <p:spPr>
          <a:xfrm rot="0">
            <a:off x="4497297" y="2291775"/>
            <a:ext cx="2859258" cy="2347595"/>
          </a:xfrm>
          <a:prstGeom prst="rect">
            <a:avLst/>
          </a:prstGeom>
        </p:spPr>
        <p:txBody>
          <a:bodyPr anchor="t" rtlCol="false" tIns="0" lIns="0" bIns="0" rIns="0">
            <a:spAutoFit/>
          </a:bodyPr>
          <a:lstStyle/>
          <a:p>
            <a:pPr>
              <a:lnSpc>
                <a:spcPts val="2379"/>
              </a:lnSpc>
            </a:pPr>
            <a:r>
              <a:rPr lang="en-US" sz="1699">
                <a:solidFill>
                  <a:srgbClr val="000000"/>
                </a:solidFill>
                <a:latin typeface="HK Grotesk Light"/>
              </a:rPr>
              <a:t>To support training, education and development programs to produce safe and qualified drivers</a:t>
            </a:r>
          </a:p>
          <a:p>
            <a:pPr>
              <a:lnSpc>
                <a:spcPts val="2379"/>
              </a:lnSpc>
            </a:pPr>
          </a:p>
          <a:p>
            <a:pPr algn="l" marL="0" indent="0" lvl="0">
              <a:lnSpc>
                <a:spcPts val="2379"/>
              </a:lnSpc>
              <a:spcBef>
                <a:spcPct val="0"/>
              </a:spcBef>
            </a:pPr>
            <a:r>
              <a:rPr lang="en-US" sz="1699">
                <a:solidFill>
                  <a:srgbClr val="000000"/>
                </a:solidFill>
                <a:latin typeface="HK Grotesk Light"/>
              </a:rPr>
              <a:t>To ensure that training institutions for drivers are accredited </a:t>
            </a:r>
          </a:p>
        </p:txBody>
      </p:sp>
      <p:sp>
        <p:nvSpPr>
          <p:cNvPr name="TextBox 12" id="12"/>
          <p:cNvSpPr txBox="true"/>
          <p:nvPr/>
        </p:nvSpPr>
        <p:spPr>
          <a:xfrm rot="0">
            <a:off x="4382267" y="5962655"/>
            <a:ext cx="2859258" cy="1757045"/>
          </a:xfrm>
          <a:prstGeom prst="rect">
            <a:avLst/>
          </a:prstGeom>
        </p:spPr>
        <p:txBody>
          <a:bodyPr anchor="t" rtlCol="false" tIns="0" lIns="0" bIns="0" rIns="0">
            <a:spAutoFit/>
          </a:bodyPr>
          <a:lstStyle/>
          <a:p>
            <a:pPr algn="l" marL="0" indent="0" lvl="0">
              <a:lnSpc>
                <a:spcPts val="2379"/>
              </a:lnSpc>
              <a:spcBef>
                <a:spcPct val="0"/>
              </a:spcBef>
            </a:pPr>
            <a:r>
              <a:rPr lang="en-US" sz="1699">
                <a:solidFill>
                  <a:srgbClr val="000000"/>
                </a:solidFill>
                <a:latin typeface="HK Grotesk Light"/>
              </a:rPr>
              <a:t>To reduce drunk driving related road traffic crashes and injuries through Zero tolerance for alcohol in the workplace and journeys for all staff, clients and contractors</a:t>
            </a:r>
          </a:p>
        </p:txBody>
      </p:sp>
      <p:sp>
        <p:nvSpPr>
          <p:cNvPr name="TextBox 13" id="13"/>
          <p:cNvSpPr txBox="true"/>
          <p:nvPr/>
        </p:nvSpPr>
        <p:spPr>
          <a:xfrm rot="0">
            <a:off x="7728025" y="2291775"/>
            <a:ext cx="2859258" cy="2642870"/>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Conduct a training analysis to determine what driver training programs would be best for different drivers</a:t>
            </a:r>
          </a:p>
          <a:p>
            <a:pPr>
              <a:lnSpc>
                <a:spcPts val="2379"/>
              </a:lnSpc>
            </a:pPr>
          </a:p>
          <a:p>
            <a:pPr algn="l" marL="367029" indent="-183514" lvl="1">
              <a:lnSpc>
                <a:spcPts val="2379"/>
              </a:lnSpc>
              <a:buFont typeface="Arial"/>
              <a:buChar char="•"/>
            </a:pPr>
            <a:r>
              <a:rPr lang="en-US" sz="1699">
                <a:solidFill>
                  <a:srgbClr val="000000"/>
                </a:solidFill>
                <a:latin typeface="HK Grotesk Light"/>
              </a:rPr>
              <a:t>Develop a policy on accrediting training institutions</a:t>
            </a:r>
          </a:p>
        </p:txBody>
      </p:sp>
      <p:sp>
        <p:nvSpPr>
          <p:cNvPr name="TextBox 14" id="14"/>
          <p:cNvSpPr txBox="true"/>
          <p:nvPr/>
        </p:nvSpPr>
        <p:spPr>
          <a:xfrm rot="0">
            <a:off x="11081789" y="2291775"/>
            <a:ext cx="2859258" cy="2938145"/>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Policy formulated and implemented</a:t>
            </a:r>
          </a:p>
          <a:p>
            <a:pPr>
              <a:lnSpc>
                <a:spcPts val="2379"/>
              </a:lnSpc>
            </a:pPr>
          </a:p>
          <a:p>
            <a:pPr marL="367029" indent="-183514" lvl="1">
              <a:lnSpc>
                <a:spcPts val="2379"/>
              </a:lnSpc>
              <a:buFont typeface="Arial"/>
              <a:buChar char="•"/>
            </a:pPr>
            <a:r>
              <a:rPr lang="en-US" sz="1699">
                <a:solidFill>
                  <a:srgbClr val="000000"/>
                </a:solidFill>
                <a:latin typeface="HK Grotesk Light"/>
              </a:rPr>
              <a:t>Increased level of awareness and competency in road safety among drivers</a:t>
            </a:r>
          </a:p>
          <a:p>
            <a:pPr>
              <a:lnSpc>
                <a:spcPts val="2379"/>
              </a:lnSpc>
            </a:pPr>
          </a:p>
          <a:p>
            <a:pPr algn="l" marL="367029" indent="-183514" lvl="1">
              <a:lnSpc>
                <a:spcPts val="2379"/>
              </a:lnSpc>
              <a:buFont typeface="Arial"/>
              <a:buChar char="•"/>
            </a:pPr>
            <a:r>
              <a:rPr lang="en-US" sz="1699">
                <a:solidFill>
                  <a:srgbClr val="000000"/>
                </a:solidFill>
                <a:latin typeface="HK Grotesk Light"/>
              </a:rPr>
              <a:t>Annual Training plans in place</a:t>
            </a:r>
          </a:p>
        </p:txBody>
      </p:sp>
      <p:sp>
        <p:nvSpPr>
          <p:cNvPr name="AutoShape 15" id="15"/>
          <p:cNvSpPr/>
          <p:nvPr/>
        </p:nvSpPr>
        <p:spPr>
          <a:xfrm rot="5400000">
            <a:off x="5659990" y="5131504"/>
            <a:ext cx="10301467" cy="0"/>
          </a:xfrm>
          <a:prstGeom prst="line">
            <a:avLst/>
          </a:prstGeom>
          <a:ln cap="rnd" w="9525">
            <a:solidFill>
              <a:srgbClr val="C8C8C8"/>
            </a:solidFill>
            <a:prstDash val="solid"/>
            <a:headEnd type="none" len="sm" w="sm"/>
            <a:tailEnd type="none" len="sm" w="sm"/>
          </a:ln>
        </p:spPr>
      </p:sp>
      <p:sp>
        <p:nvSpPr>
          <p:cNvPr name="AutoShape 16" id="16"/>
          <p:cNvSpPr/>
          <p:nvPr/>
        </p:nvSpPr>
        <p:spPr>
          <a:xfrm rot="5400000">
            <a:off x="9018073" y="5138738"/>
            <a:ext cx="10287000" cy="0"/>
          </a:xfrm>
          <a:prstGeom prst="line">
            <a:avLst/>
          </a:prstGeom>
          <a:ln cap="rnd" w="9525">
            <a:solidFill>
              <a:srgbClr val="C8C8C8"/>
            </a:solidFill>
            <a:prstDash val="solid"/>
            <a:headEnd type="none" len="sm" w="sm"/>
            <a:tailEnd type="none" len="sm" w="sm"/>
          </a:ln>
        </p:spPr>
      </p:sp>
      <p:sp>
        <p:nvSpPr>
          <p:cNvPr name="AutoShape 17" id="17"/>
          <p:cNvSpPr/>
          <p:nvPr/>
        </p:nvSpPr>
        <p:spPr>
          <a:xfrm rot="5400000">
            <a:off x="2309140" y="5131504"/>
            <a:ext cx="10301467" cy="0"/>
          </a:xfrm>
          <a:prstGeom prst="line">
            <a:avLst/>
          </a:prstGeom>
          <a:ln cap="rnd" w="9525">
            <a:solidFill>
              <a:srgbClr val="C8C8C8"/>
            </a:solidFill>
            <a:prstDash val="solid"/>
            <a:headEnd type="none" len="sm" w="sm"/>
            <a:tailEnd type="none" len="sm" w="sm"/>
          </a:ln>
        </p:spPr>
      </p:sp>
      <p:sp>
        <p:nvSpPr>
          <p:cNvPr name="TextBox 18" id="18"/>
          <p:cNvSpPr txBox="true"/>
          <p:nvPr/>
        </p:nvSpPr>
        <p:spPr>
          <a:xfrm rot="0">
            <a:off x="14796159" y="2291775"/>
            <a:ext cx="2859258" cy="2938145"/>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Training reports and the number of trained and qualified drivers</a:t>
            </a:r>
          </a:p>
          <a:p>
            <a:pPr>
              <a:lnSpc>
                <a:spcPts val="2379"/>
              </a:lnSpc>
            </a:pPr>
          </a:p>
          <a:p>
            <a:pPr marL="367029" indent="-183514" lvl="1">
              <a:lnSpc>
                <a:spcPts val="2379"/>
              </a:lnSpc>
              <a:buFont typeface="Arial"/>
              <a:buChar char="•"/>
            </a:pPr>
            <a:r>
              <a:rPr lang="en-US" sz="1699">
                <a:solidFill>
                  <a:srgbClr val="000000"/>
                </a:solidFill>
                <a:latin typeface="HK Grotesk Light"/>
              </a:rPr>
              <a:t>Provide advanced training for specific vehicles</a:t>
            </a:r>
          </a:p>
          <a:p>
            <a:pPr>
              <a:lnSpc>
                <a:spcPts val="2379"/>
              </a:lnSpc>
            </a:pPr>
          </a:p>
          <a:p>
            <a:pPr algn="l" marL="367029" indent="-183514" lvl="1">
              <a:lnSpc>
                <a:spcPts val="2379"/>
              </a:lnSpc>
              <a:buFont typeface="Arial"/>
              <a:buChar char="•"/>
            </a:pPr>
            <a:r>
              <a:rPr lang="en-US" sz="1699">
                <a:solidFill>
                  <a:srgbClr val="000000"/>
                </a:solidFill>
                <a:latin typeface="HK Grotesk Light"/>
              </a:rPr>
              <a:t>To check the accreditations of driving institutions</a:t>
            </a:r>
          </a:p>
        </p:txBody>
      </p:sp>
      <p:sp>
        <p:nvSpPr>
          <p:cNvPr name="TextBox 19" id="19"/>
          <p:cNvSpPr txBox="true"/>
          <p:nvPr/>
        </p:nvSpPr>
        <p:spPr>
          <a:xfrm rot="0">
            <a:off x="496923" y="359995"/>
            <a:ext cx="3110812" cy="1108583"/>
          </a:xfrm>
          <a:prstGeom prst="rect">
            <a:avLst/>
          </a:prstGeom>
        </p:spPr>
        <p:txBody>
          <a:bodyPr anchor="t" rtlCol="false" tIns="0" lIns="0" bIns="0" rIns="0">
            <a:spAutoFit/>
          </a:bodyPr>
          <a:lstStyle/>
          <a:p>
            <a:pPr algn="l" marL="0" indent="0" lvl="0">
              <a:lnSpc>
                <a:spcPts val="4498"/>
              </a:lnSpc>
              <a:spcBef>
                <a:spcPct val="0"/>
              </a:spcBef>
            </a:pPr>
            <a:r>
              <a:rPr lang="en-US" sz="3460" spc="-103">
                <a:solidFill>
                  <a:srgbClr val="FFFFFF"/>
                </a:solidFill>
                <a:latin typeface="HK Grotesk Bold"/>
              </a:rPr>
              <a:t>ROAD SAFETY POLICIES</a:t>
            </a:r>
          </a:p>
        </p:txBody>
      </p:sp>
      <p:sp>
        <p:nvSpPr>
          <p:cNvPr name="AutoShape 20" id="20"/>
          <p:cNvSpPr/>
          <p:nvPr/>
        </p:nvSpPr>
        <p:spPr>
          <a:xfrm rot="-10800000">
            <a:off x="0" y="5505852"/>
            <a:ext cx="18288000" cy="0"/>
          </a:xfrm>
          <a:prstGeom prst="line">
            <a:avLst/>
          </a:prstGeom>
          <a:ln cap="rnd" w="9525">
            <a:solidFill>
              <a:srgbClr val="C8C8C8"/>
            </a:solidFill>
            <a:prstDash val="solid"/>
            <a:headEnd type="none" len="sm" w="sm"/>
            <a:tailEnd type="none" len="sm" w="sm"/>
          </a:ln>
        </p:spPr>
      </p:sp>
      <p:sp>
        <p:nvSpPr>
          <p:cNvPr name="AutoShape 21" id="21"/>
          <p:cNvSpPr/>
          <p:nvPr/>
        </p:nvSpPr>
        <p:spPr>
          <a:xfrm rot="-10800000">
            <a:off x="0" y="1833117"/>
            <a:ext cx="18288000" cy="0"/>
          </a:xfrm>
          <a:prstGeom prst="line">
            <a:avLst/>
          </a:prstGeom>
          <a:ln cap="rnd" w="9525">
            <a:solidFill>
              <a:srgbClr val="C8C8C8"/>
            </a:solidFill>
            <a:prstDash val="solid"/>
            <a:headEnd type="none" len="sm" w="sm"/>
            <a:tailEnd type="none" len="sm" w="sm"/>
          </a:ln>
        </p:spPr>
      </p:sp>
      <p:sp>
        <p:nvSpPr>
          <p:cNvPr name="TextBox 22" id="22"/>
          <p:cNvSpPr txBox="true"/>
          <p:nvPr/>
        </p:nvSpPr>
        <p:spPr>
          <a:xfrm rot="0">
            <a:off x="7728025" y="5962655"/>
            <a:ext cx="2859258" cy="4119245"/>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Ensure that drivers and the general public are continually reminded about the effect of alcohol on driving performance.</a:t>
            </a:r>
          </a:p>
          <a:p>
            <a:pPr>
              <a:lnSpc>
                <a:spcPts val="2379"/>
              </a:lnSpc>
            </a:pPr>
          </a:p>
          <a:p>
            <a:pPr marL="367029" indent="-183514" lvl="1">
              <a:lnSpc>
                <a:spcPts val="2379"/>
              </a:lnSpc>
              <a:buFont typeface="Arial"/>
              <a:buChar char="•"/>
            </a:pPr>
            <a:r>
              <a:rPr lang="en-US" sz="1699">
                <a:solidFill>
                  <a:srgbClr val="000000"/>
                </a:solidFill>
                <a:latin typeface="HK Grotesk Light"/>
              </a:rPr>
              <a:t>Zero alcohol consumption when driving at all times</a:t>
            </a:r>
          </a:p>
          <a:p>
            <a:pPr>
              <a:lnSpc>
                <a:spcPts val="2379"/>
              </a:lnSpc>
            </a:pPr>
          </a:p>
          <a:p>
            <a:pPr algn="l" marL="367029" indent="-183514" lvl="1">
              <a:lnSpc>
                <a:spcPts val="2379"/>
              </a:lnSpc>
              <a:buFont typeface="Arial"/>
              <a:buChar char="•"/>
            </a:pPr>
            <a:r>
              <a:rPr lang="en-US" sz="1699">
                <a:solidFill>
                  <a:srgbClr val="000000"/>
                </a:solidFill>
                <a:latin typeface="HK Grotesk Light"/>
              </a:rPr>
              <a:t>Consider severe penalties for drinking and driving, including dismissal and Liaising with the Authority to deal with drunk drivers </a:t>
            </a:r>
          </a:p>
        </p:txBody>
      </p:sp>
      <p:sp>
        <p:nvSpPr>
          <p:cNvPr name="TextBox 23" id="23"/>
          <p:cNvSpPr txBox="true"/>
          <p:nvPr/>
        </p:nvSpPr>
        <p:spPr>
          <a:xfrm rot="0">
            <a:off x="496923" y="6920175"/>
            <a:ext cx="2859258" cy="2052320"/>
          </a:xfrm>
          <a:prstGeom prst="rect">
            <a:avLst/>
          </a:prstGeom>
        </p:spPr>
        <p:txBody>
          <a:bodyPr anchor="t" rtlCol="false" tIns="0" lIns="0" bIns="0" rIns="0">
            <a:spAutoFit/>
          </a:bodyPr>
          <a:lstStyle/>
          <a:p>
            <a:pPr algn="l" marL="0" indent="0" lvl="0">
              <a:lnSpc>
                <a:spcPts val="2379"/>
              </a:lnSpc>
              <a:spcBef>
                <a:spcPct val="0"/>
              </a:spcBef>
            </a:pPr>
            <a:r>
              <a:rPr lang="en-US" sz="1699">
                <a:solidFill>
                  <a:srgbClr val="FFFFFF"/>
                </a:solidFill>
                <a:latin typeface="HK Grotesk Light"/>
              </a:rPr>
              <a:t>Drink and Drug driving is one of the major risk factors associated with vehicular crash. About 25% of all road fatalities globally are attributed to alcohol and other drugs.</a:t>
            </a:r>
          </a:p>
        </p:txBody>
      </p:sp>
      <p:sp>
        <p:nvSpPr>
          <p:cNvPr name="TextBox 24" id="24"/>
          <p:cNvSpPr txBox="true"/>
          <p:nvPr/>
        </p:nvSpPr>
        <p:spPr>
          <a:xfrm rot="0">
            <a:off x="11056519" y="5962655"/>
            <a:ext cx="2859258" cy="2347595"/>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Policy formulated and promotional campaigns undertaken to educate the public</a:t>
            </a:r>
          </a:p>
          <a:p>
            <a:pPr>
              <a:lnSpc>
                <a:spcPts val="2379"/>
              </a:lnSpc>
            </a:pPr>
          </a:p>
          <a:p>
            <a:pPr algn="l" marL="367029" indent="-183514" lvl="1">
              <a:lnSpc>
                <a:spcPts val="2379"/>
              </a:lnSpc>
              <a:buFont typeface="Arial"/>
              <a:buChar char="•"/>
            </a:pPr>
            <a:r>
              <a:rPr lang="en-US" sz="1699">
                <a:solidFill>
                  <a:srgbClr val="000000"/>
                </a:solidFill>
                <a:latin typeface="HK Grotesk Light"/>
              </a:rPr>
              <a:t>Drunk driving monitoring systems in place e.g the use of alcoblows</a:t>
            </a:r>
          </a:p>
        </p:txBody>
      </p:sp>
      <p:sp>
        <p:nvSpPr>
          <p:cNvPr name="TextBox 25" id="25"/>
          <p:cNvSpPr txBox="true"/>
          <p:nvPr/>
        </p:nvSpPr>
        <p:spPr>
          <a:xfrm rot="0">
            <a:off x="14796159" y="5962655"/>
            <a:ext cx="2859258" cy="1166495"/>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Reports on drunk and drug driving incidences</a:t>
            </a:r>
          </a:p>
          <a:p>
            <a:pPr>
              <a:lnSpc>
                <a:spcPts val="2379"/>
              </a:lnSpc>
            </a:pPr>
          </a:p>
          <a:p>
            <a:pPr algn="l" marL="367029" indent="-183514" lvl="1">
              <a:lnSpc>
                <a:spcPts val="2379"/>
              </a:lnSpc>
              <a:buFont typeface="Arial"/>
              <a:buChar char="•"/>
            </a:pPr>
            <a:r>
              <a:rPr lang="en-US" sz="1699">
                <a:solidFill>
                  <a:srgbClr val="000000"/>
                </a:solidFill>
                <a:latin typeface="HK Grotesk Light"/>
              </a:rPr>
              <a:t>Policy documents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299740"/>
        </a:solidFill>
      </p:bgPr>
    </p:bg>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FFFFFF"/>
              </a:solidFill>
            </p:spPr>
          </p:sp>
        </p:grpSp>
      </p:grpSp>
      <p:sp>
        <p:nvSpPr>
          <p:cNvPr name="AutoShape 7" id="7"/>
          <p:cNvSpPr/>
          <p:nvPr/>
        </p:nvSpPr>
        <p:spPr>
          <a:xfrm rot="0">
            <a:off x="16357377" y="0"/>
            <a:ext cx="9525" cy="10287000"/>
          </a:xfrm>
          <a:prstGeom prst="rect">
            <a:avLst/>
          </a:prstGeom>
          <a:solidFill>
            <a:srgbClr val="FFFFFF"/>
          </a:solidFill>
        </p:spPr>
      </p:sp>
      <p:sp>
        <p:nvSpPr>
          <p:cNvPr name="AutoShape 8" id="8"/>
          <p:cNvSpPr/>
          <p:nvPr/>
        </p:nvSpPr>
        <p:spPr>
          <a:xfrm rot="0">
            <a:off x="16318439" y="0"/>
            <a:ext cx="87400" cy="2626180"/>
          </a:xfrm>
          <a:prstGeom prst="rect">
            <a:avLst/>
          </a:prstGeom>
          <a:solidFill>
            <a:srgbClr val="FFFFFF"/>
          </a:solidFill>
        </p:spPr>
      </p:sp>
      <p:sp>
        <p:nvSpPr>
          <p:cNvPr name="TextBox 9" id="9"/>
          <p:cNvSpPr txBox="true"/>
          <p:nvPr/>
        </p:nvSpPr>
        <p:spPr>
          <a:xfrm rot="0">
            <a:off x="9144000" y="3944620"/>
            <a:ext cx="5594620" cy="2483485"/>
          </a:xfrm>
          <a:prstGeom prst="rect">
            <a:avLst/>
          </a:prstGeom>
        </p:spPr>
        <p:txBody>
          <a:bodyPr anchor="t" rtlCol="false" tIns="0" lIns="0" bIns="0" rIns="0">
            <a:spAutoFit/>
          </a:bodyPr>
          <a:lstStyle/>
          <a:p>
            <a:pPr>
              <a:lnSpc>
                <a:spcPts val="9679"/>
              </a:lnSpc>
            </a:pPr>
            <a:r>
              <a:rPr lang="en-US" sz="8799">
                <a:solidFill>
                  <a:srgbClr val="FFFFFF"/>
                </a:solidFill>
                <a:latin typeface="HK Grotesk Bold"/>
              </a:rPr>
              <a:t>Table Of Contents</a:t>
            </a:r>
          </a:p>
        </p:txBody>
      </p:sp>
      <p:sp>
        <p:nvSpPr>
          <p:cNvPr name="TextBox 10" id="10"/>
          <p:cNvSpPr txBox="true"/>
          <p:nvPr/>
        </p:nvSpPr>
        <p:spPr>
          <a:xfrm rot="5400000">
            <a:off x="16016218" y="2195112"/>
            <a:ext cx="2642514" cy="30969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HK Grotesk Light"/>
              </a:rPr>
              <a:t>Road Safety Awareness</a:t>
            </a:r>
          </a:p>
        </p:txBody>
      </p:sp>
      <p:grpSp>
        <p:nvGrpSpPr>
          <p:cNvPr name="Group 11" id="11"/>
          <p:cNvGrpSpPr/>
          <p:nvPr/>
        </p:nvGrpSpPr>
        <p:grpSpPr>
          <a:xfrm rot="0">
            <a:off x="1216206" y="960444"/>
            <a:ext cx="4965875" cy="861986"/>
            <a:chOff x="0" y="0"/>
            <a:chExt cx="6621167" cy="1149315"/>
          </a:xfrm>
        </p:grpSpPr>
        <p:sp>
          <p:nvSpPr>
            <p:cNvPr name="TextBox 12" id="12"/>
            <p:cNvSpPr txBox="true"/>
            <p:nvPr/>
          </p:nvSpPr>
          <p:spPr>
            <a:xfrm rot="0">
              <a:off x="0" y="-19050"/>
              <a:ext cx="6621167" cy="440690"/>
            </a:xfrm>
            <a:prstGeom prst="rect">
              <a:avLst/>
            </a:prstGeom>
          </p:spPr>
          <p:txBody>
            <a:bodyPr anchor="t" rtlCol="false" tIns="0" lIns="0" bIns="0" rIns="0">
              <a:spAutoFit/>
            </a:bodyPr>
            <a:lstStyle/>
            <a:p>
              <a:pPr>
                <a:lnSpc>
                  <a:spcPts val="2730"/>
                </a:lnSpc>
                <a:spcBef>
                  <a:spcPct val="0"/>
                </a:spcBef>
              </a:pPr>
              <a:r>
                <a:rPr lang="en-US" sz="2100">
                  <a:solidFill>
                    <a:srgbClr val="FFFFFF"/>
                  </a:solidFill>
                  <a:latin typeface="Poppins Light"/>
                </a:rPr>
                <a:t>PART 1</a:t>
              </a:r>
            </a:p>
          </p:txBody>
        </p:sp>
        <p:sp>
          <p:nvSpPr>
            <p:cNvPr name="TextBox 13" id="13"/>
            <p:cNvSpPr txBox="true"/>
            <p:nvPr/>
          </p:nvSpPr>
          <p:spPr>
            <a:xfrm rot="0">
              <a:off x="0" y="558553"/>
              <a:ext cx="6621167" cy="590762"/>
            </a:xfrm>
            <a:prstGeom prst="rect">
              <a:avLst/>
            </a:prstGeom>
          </p:spPr>
          <p:txBody>
            <a:bodyPr anchor="t" rtlCol="false" tIns="0" lIns="0" bIns="0" rIns="0">
              <a:spAutoFit/>
            </a:bodyPr>
            <a:lstStyle/>
            <a:p>
              <a:pPr>
                <a:lnSpc>
                  <a:spcPts val="3640"/>
                </a:lnSpc>
                <a:spcBef>
                  <a:spcPct val="0"/>
                </a:spcBef>
              </a:pPr>
              <a:r>
                <a:rPr lang="en-US" sz="2800" spc="-84">
                  <a:solidFill>
                    <a:srgbClr val="FFFFFF"/>
                  </a:solidFill>
                  <a:latin typeface="Poppins Light Bold"/>
                </a:rPr>
                <a:t>What Is Road Safety?</a:t>
              </a:r>
            </a:p>
          </p:txBody>
        </p:sp>
      </p:grpSp>
      <p:grpSp>
        <p:nvGrpSpPr>
          <p:cNvPr name="Group 14" id="14"/>
          <p:cNvGrpSpPr/>
          <p:nvPr/>
        </p:nvGrpSpPr>
        <p:grpSpPr>
          <a:xfrm rot="0">
            <a:off x="1216206" y="2613121"/>
            <a:ext cx="4965875" cy="849938"/>
            <a:chOff x="0" y="0"/>
            <a:chExt cx="6621167" cy="1133250"/>
          </a:xfrm>
        </p:grpSpPr>
        <p:sp>
          <p:nvSpPr>
            <p:cNvPr name="TextBox 15" id="15"/>
            <p:cNvSpPr txBox="true"/>
            <p:nvPr/>
          </p:nvSpPr>
          <p:spPr>
            <a:xfrm rot="0">
              <a:off x="0" y="-19050"/>
              <a:ext cx="6621167" cy="440690"/>
            </a:xfrm>
            <a:prstGeom prst="rect">
              <a:avLst/>
            </a:prstGeom>
          </p:spPr>
          <p:txBody>
            <a:bodyPr anchor="t" rtlCol="false" tIns="0" lIns="0" bIns="0" rIns="0">
              <a:spAutoFit/>
            </a:bodyPr>
            <a:lstStyle/>
            <a:p>
              <a:pPr algn="l" marL="0" indent="0" lvl="0">
                <a:lnSpc>
                  <a:spcPts val="2730"/>
                </a:lnSpc>
                <a:spcBef>
                  <a:spcPct val="0"/>
                </a:spcBef>
              </a:pPr>
              <a:r>
                <a:rPr lang="en-US" sz="2100" u="none">
                  <a:solidFill>
                    <a:srgbClr val="FFFFFF"/>
                  </a:solidFill>
                  <a:latin typeface="Poppins Light"/>
                </a:rPr>
                <a:t>PART 2</a:t>
              </a:r>
            </a:p>
          </p:txBody>
        </p:sp>
        <p:sp>
          <p:nvSpPr>
            <p:cNvPr name="TextBox 16" id="16"/>
            <p:cNvSpPr txBox="true"/>
            <p:nvPr/>
          </p:nvSpPr>
          <p:spPr>
            <a:xfrm rot="0">
              <a:off x="0" y="542488"/>
              <a:ext cx="6621167" cy="590762"/>
            </a:xfrm>
            <a:prstGeom prst="rect">
              <a:avLst/>
            </a:prstGeom>
          </p:spPr>
          <p:txBody>
            <a:bodyPr anchor="t" rtlCol="false" tIns="0" lIns="0" bIns="0" rIns="0">
              <a:spAutoFit/>
            </a:bodyPr>
            <a:lstStyle/>
            <a:p>
              <a:pPr>
                <a:lnSpc>
                  <a:spcPts val="3640"/>
                </a:lnSpc>
                <a:spcBef>
                  <a:spcPct val="0"/>
                </a:spcBef>
              </a:pPr>
              <a:r>
                <a:rPr lang="en-US" sz="2800">
                  <a:solidFill>
                    <a:srgbClr val="FFFFFF"/>
                  </a:solidFill>
                  <a:latin typeface="Poppins Light Bold"/>
                </a:rPr>
                <a:t>Road Safety Statistics</a:t>
              </a:r>
            </a:p>
          </p:txBody>
        </p:sp>
      </p:grpSp>
      <p:grpSp>
        <p:nvGrpSpPr>
          <p:cNvPr name="Group 17" id="17"/>
          <p:cNvGrpSpPr/>
          <p:nvPr/>
        </p:nvGrpSpPr>
        <p:grpSpPr>
          <a:xfrm rot="0">
            <a:off x="1216206" y="4253748"/>
            <a:ext cx="4965875" cy="849938"/>
            <a:chOff x="0" y="0"/>
            <a:chExt cx="6621167" cy="1133250"/>
          </a:xfrm>
        </p:grpSpPr>
        <p:sp>
          <p:nvSpPr>
            <p:cNvPr name="TextBox 18" id="18"/>
            <p:cNvSpPr txBox="true"/>
            <p:nvPr/>
          </p:nvSpPr>
          <p:spPr>
            <a:xfrm rot="0">
              <a:off x="0" y="-19050"/>
              <a:ext cx="6621167" cy="440690"/>
            </a:xfrm>
            <a:prstGeom prst="rect">
              <a:avLst/>
            </a:prstGeom>
          </p:spPr>
          <p:txBody>
            <a:bodyPr anchor="t" rtlCol="false" tIns="0" lIns="0" bIns="0" rIns="0">
              <a:spAutoFit/>
            </a:bodyPr>
            <a:lstStyle/>
            <a:p>
              <a:pPr algn="l" marL="0" indent="0" lvl="0">
                <a:lnSpc>
                  <a:spcPts val="2730"/>
                </a:lnSpc>
                <a:spcBef>
                  <a:spcPct val="0"/>
                </a:spcBef>
              </a:pPr>
              <a:r>
                <a:rPr lang="en-US" sz="2100" u="none">
                  <a:solidFill>
                    <a:srgbClr val="FFFFFF"/>
                  </a:solidFill>
                  <a:latin typeface="Poppins Light"/>
                </a:rPr>
                <a:t>PART 3</a:t>
              </a:r>
            </a:p>
          </p:txBody>
        </p:sp>
        <p:sp>
          <p:nvSpPr>
            <p:cNvPr name="TextBox 19" id="19"/>
            <p:cNvSpPr txBox="true"/>
            <p:nvPr/>
          </p:nvSpPr>
          <p:spPr>
            <a:xfrm rot="0">
              <a:off x="0" y="542488"/>
              <a:ext cx="6621167" cy="590762"/>
            </a:xfrm>
            <a:prstGeom prst="rect">
              <a:avLst/>
            </a:prstGeom>
          </p:spPr>
          <p:txBody>
            <a:bodyPr anchor="t" rtlCol="false" tIns="0" lIns="0" bIns="0" rIns="0">
              <a:spAutoFit/>
            </a:bodyPr>
            <a:lstStyle/>
            <a:p>
              <a:pPr>
                <a:lnSpc>
                  <a:spcPts val="3640"/>
                </a:lnSpc>
                <a:spcBef>
                  <a:spcPct val="0"/>
                </a:spcBef>
              </a:pPr>
              <a:r>
                <a:rPr lang="en-US" sz="2800">
                  <a:solidFill>
                    <a:srgbClr val="FFFFFF"/>
                  </a:solidFill>
                  <a:latin typeface="Poppins Light Bold"/>
                </a:rPr>
                <a:t>Causes Of Road Fatalities</a:t>
              </a:r>
            </a:p>
          </p:txBody>
        </p:sp>
      </p:grpSp>
      <p:grpSp>
        <p:nvGrpSpPr>
          <p:cNvPr name="Group 20" id="20"/>
          <p:cNvGrpSpPr/>
          <p:nvPr/>
        </p:nvGrpSpPr>
        <p:grpSpPr>
          <a:xfrm rot="0">
            <a:off x="1216206" y="5894376"/>
            <a:ext cx="4965875" cy="1319186"/>
            <a:chOff x="0" y="0"/>
            <a:chExt cx="6621167" cy="1758915"/>
          </a:xfrm>
        </p:grpSpPr>
        <p:sp>
          <p:nvSpPr>
            <p:cNvPr name="TextBox 21" id="21"/>
            <p:cNvSpPr txBox="true"/>
            <p:nvPr/>
          </p:nvSpPr>
          <p:spPr>
            <a:xfrm rot="0">
              <a:off x="0" y="-19050"/>
              <a:ext cx="6621167" cy="440690"/>
            </a:xfrm>
            <a:prstGeom prst="rect">
              <a:avLst/>
            </a:prstGeom>
          </p:spPr>
          <p:txBody>
            <a:bodyPr anchor="t" rtlCol="false" tIns="0" lIns="0" bIns="0" rIns="0">
              <a:spAutoFit/>
            </a:bodyPr>
            <a:lstStyle/>
            <a:p>
              <a:pPr algn="l" marL="0" indent="0" lvl="0">
                <a:lnSpc>
                  <a:spcPts val="2730"/>
                </a:lnSpc>
                <a:spcBef>
                  <a:spcPct val="0"/>
                </a:spcBef>
              </a:pPr>
              <a:r>
                <a:rPr lang="en-US" sz="2100" u="none">
                  <a:solidFill>
                    <a:srgbClr val="FFFFFF"/>
                  </a:solidFill>
                  <a:latin typeface="Poppins Light"/>
                </a:rPr>
                <a:t>PART 4</a:t>
              </a:r>
            </a:p>
          </p:txBody>
        </p:sp>
        <p:sp>
          <p:nvSpPr>
            <p:cNvPr name="TextBox 22" id="22"/>
            <p:cNvSpPr txBox="true"/>
            <p:nvPr/>
          </p:nvSpPr>
          <p:spPr>
            <a:xfrm rot="0">
              <a:off x="0" y="558553"/>
              <a:ext cx="6621167" cy="1200362"/>
            </a:xfrm>
            <a:prstGeom prst="rect">
              <a:avLst/>
            </a:prstGeom>
          </p:spPr>
          <p:txBody>
            <a:bodyPr anchor="t" rtlCol="false" tIns="0" lIns="0" bIns="0" rIns="0">
              <a:spAutoFit/>
            </a:bodyPr>
            <a:lstStyle/>
            <a:p>
              <a:pPr>
                <a:lnSpc>
                  <a:spcPts val="3640"/>
                </a:lnSpc>
                <a:spcBef>
                  <a:spcPct val="0"/>
                </a:spcBef>
              </a:pPr>
              <a:r>
                <a:rPr lang="en-US" sz="2800">
                  <a:solidFill>
                    <a:srgbClr val="FFFFFF"/>
                  </a:solidFill>
                  <a:latin typeface="Poppins Light Bold"/>
                </a:rPr>
                <a:t>Burden Of Road Traffic Crashes And Injuries</a:t>
              </a:r>
            </a:p>
          </p:txBody>
        </p:sp>
      </p:grpSp>
      <p:sp>
        <p:nvSpPr>
          <p:cNvPr name="AutoShape 23" id="23"/>
          <p:cNvSpPr/>
          <p:nvPr/>
        </p:nvSpPr>
        <p:spPr>
          <a:xfrm rot="0">
            <a:off x="1216206" y="2209838"/>
            <a:ext cx="5747740" cy="0"/>
          </a:xfrm>
          <a:prstGeom prst="line">
            <a:avLst/>
          </a:prstGeom>
          <a:ln cap="rnd" w="9525">
            <a:solidFill>
              <a:srgbClr val="FFFFFF"/>
            </a:solidFill>
            <a:prstDash val="solid"/>
            <a:headEnd type="none" len="sm" w="sm"/>
            <a:tailEnd type="none" len="sm" w="sm"/>
          </a:ln>
        </p:spPr>
      </p:sp>
      <p:sp>
        <p:nvSpPr>
          <p:cNvPr name="AutoShape 24" id="24"/>
          <p:cNvSpPr/>
          <p:nvPr/>
        </p:nvSpPr>
        <p:spPr>
          <a:xfrm rot="0">
            <a:off x="1216206" y="3850466"/>
            <a:ext cx="5747740" cy="0"/>
          </a:xfrm>
          <a:prstGeom prst="line">
            <a:avLst/>
          </a:prstGeom>
          <a:ln cap="rnd" w="9525">
            <a:solidFill>
              <a:srgbClr val="FFFFFF"/>
            </a:solidFill>
            <a:prstDash val="solid"/>
            <a:headEnd type="none" len="sm" w="sm"/>
            <a:tailEnd type="none" len="sm" w="sm"/>
          </a:ln>
        </p:spPr>
      </p:sp>
      <p:sp>
        <p:nvSpPr>
          <p:cNvPr name="AutoShape 25" id="25"/>
          <p:cNvSpPr/>
          <p:nvPr/>
        </p:nvSpPr>
        <p:spPr>
          <a:xfrm rot="0">
            <a:off x="1216206" y="5491093"/>
            <a:ext cx="5747740" cy="0"/>
          </a:xfrm>
          <a:prstGeom prst="line">
            <a:avLst/>
          </a:prstGeom>
          <a:ln cap="rnd" w="9525">
            <a:solidFill>
              <a:srgbClr val="FFFFFF"/>
            </a:solidFill>
            <a:prstDash val="solid"/>
            <a:headEnd type="none" len="sm" w="sm"/>
            <a:tailEnd type="none" len="sm" w="sm"/>
          </a:ln>
        </p:spPr>
      </p:sp>
      <p:grpSp>
        <p:nvGrpSpPr>
          <p:cNvPr name="Group 26" id="26"/>
          <p:cNvGrpSpPr/>
          <p:nvPr/>
        </p:nvGrpSpPr>
        <p:grpSpPr>
          <a:xfrm rot="0">
            <a:off x="1216206" y="8007370"/>
            <a:ext cx="5489832" cy="1319186"/>
            <a:chOff x="0" y="0"/>
            <a:chExt cx="7319776" cy="1758915"/>
          </a:xfrm>
        </p:grpSpPr>
        <p:sp>
          <p:nvSpPr>
            <p:cNvPr name="TextBox 27" id="27"/>
            <p:cNvSpPr txBox="true"/>
            <p:nvPr/>
          </p:nvSpPr>
          <p:spPr>
            <a:xfrm rot="0">
              <a:off x="0" y="-19050"/>
              <a:ext cx="7319776" cy="440690"/>
            </a:xfrm>
            <a:prstGeom prst="rect">
              <a:avLst/>
            </a:prstGeom>
          </p:spPr>
          <p:txBody>
            <a:bodyPr anchor="t" rtlCol="false" tIns="0" lIns="0" bIns="0" rIns="0">
              <a:spAutoFit/>
            </a:bodyPr>
            <a:lstStyle/>
            <a:p>
              <a:pPr algn="l" marL="0" indent="0" lvl="0">
                <a:lnSpc>
                  <a:spcPts val="2730"/>
                </a:lnSpc>
                <a:spcBef>
                  <a:spcPct val="0"/>
                </a:spcBef>
              </a:pPr>
              <a:r>
                <a:rPr lang="en-US" sz="2100" u="none">
                  <a:solidFill>
                    <a:srgbClr val="FFFFFF"/>
                  </a:solidFill>
                  <a:latin typeface="Poppins Light"/>
                </a:rPr>
                <a:t>PART 5</a:t>
              </a:r>
            </a:p>
          </p:txBody>
        </p:sp>
        <p:sp>
          <p:nvSpPr>
            <p:cNvPr name="TextBox 28" id="28"/>
            <p:cNvSpPr txBox="true"/>
            <p:nvPr/>
          </p:nvSpPr>
          <p:spPr>
            <a:xfrm rot="0">
              <a:off x="0" y="558553"/>
              <a:ext cx="7319776" cy="1200362"/>
            </a:xfrm>
            <a:prstGeom prst="rect">
              <a:avLst/>
            </a:prstGeom>
          </p:spPr>
          <p:txBody>
            <a:bodyPr anchor="t" rtlCol="false" tIns="0" lIns="0" bIns="0" rIns="0">
              <a:spAutoFit/>
            </a:bodyPr>
            <a:lstStyle/>
            <a:p>
              <a:pPr>
                <a:lnSpc>
                  <a:spcPts val="3640"/>
                </a:lnSpc>
                <a:spcBef>
                  <a:spcPct val="0"/>
                </a:spcBef>
              </a:pPr>
              <a:r>
                <a:rPr lang="en-US" sz="2800">
                  <a:solidFill>
                    <a:srgbClr val="FFFFFF"/>
                  </a:solidFill>
                  <a:latin typeface="Poppins Light Bold"/>
                </a:rPr>
                <a:t>Road Safety Policies And Guidelines And Its Advantages</a:t>
              </a:r>
            </a:p>
          </p:txBody>
        </p:sp>
      </p:grpSp>
      <p:sp>
        <p:nvSpPr>
          <p:cNvPr name="AutoShape 29" id="29"/>
          <p:cNvSpPr/>
          <p:nvPr/>
        </p:nvSpPr>
        <p:spPr>
          <a:xfrm rot="0">
            <a:off x="1216206" y="7604087"/>
            <a:ext cx="5747740"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4467"/>
            <a:ext cx="18288000" cy="1847982"/>
          </a:xfrm>
          <a:prstGeom prst="rect">
            <a:avLst/>
          </a:prstGeom>
          <a:solidFill>
            <a:srgbClr val="299740"/>
          </a:solidFill>
        </p:spPr>
      </p:sp>
      <p:sp>
        <p:nvSpPr>
          <p:cNvPr name="AutoShape 3" id="3"/>
          <p:cNvSpPr/>
          <p:nvPr/>
        </p:nvSpPr>
        <p:spPr>
          <a:xfrm rot="0">
            <a:off x="0" y="-14467"/>
            <a:ext cx="4104658" cy="10301467"/>
          </a:xfrm>
          <a:prstGeom prst="rect">
            <a:avLst/>
          </a:prstGeom>
          <a:solidFill>
            <a:srgbClr val="299740"/>
          </a:solidFill>
        </p:spPr>
      </p:sp>
      <p:sp>
        <p:nvSpPr>
          <p:cNvPr name="AutoShape 4" id="4"/>
          <p:cNvSpPr/>
          <p:nvPr/>
        </p:nvSpPr>
        <p:spPr>
          <a:xfrm rot="5400000">
            <a:off x="-1041710" y="5131504"/>
            <a:ext cx="10301467" cy="0"/>
          </a:xfrm>
          <a:prstGeom prst="line">
            <a:avLst/>
          </a:prstGeom>
          <a:ln cap="rnd" w="9525">
            <a:solidFill>
              <a:srgbClr val="C8C8C8"/>
            </a:solidFill>
            <a:prstDash val="solid"/>
            <a:headEnd type="none" len="sm" w="sm"/>
            <a:tailEnd type="none" len="sm" w="sm"/>
          </a:ln>
        </p:spPr>
      </p:sp>
      <p:sp>
        <p:nvSpPr>
          <p:cNvPr name="TextBox 5" id="5"/>
          <p:cNvSpPr txBox="true"/>
          <p:nvPr/>
        </p:nvSpPr>
        <p:spPr>
          <a:xfrm rot="0">
            <a:off x="4382267" y="701561"/>
            <a:ext cx="2859258" cy="40640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Objective</a:t>
            </a:r>
          </a:p>
        </p:txBody>
      </p:sp>
      <p:sp>
        <p:nvSpPr>
          <p:cNvPr name="TextBox 6" id="6"/>
          <p:cNvSpPr txBox="true"/>
          <p:nvPr/>
        </p:nvSpPr>
        <p:spPr>
          <a:xfrm rot="0">
            <a:off x="496923" y="2291775"/>
            <a:ext cx="2366503" cy="40640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Safe Road Design</a:t>
            </a:r>
          </a:p>
        </p:txBody>
      </p:sp>
      <p:sp>
        <p:nvSpPr>
          <p:cNvPr name="TextBox 7" id="7"/>
          <p:cNvSpPr txBox="true"/>
          <p:nvPr/>
        </p:nvSpPr>
        <p:spPr>
          <a:xfrm rot="0">
            <a:off x="496923" y="6143526"/>
            <a:ext cx="2715308" cy="40640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Safe Speed Design</a:t>
            </a:r>
          </a:p>
        </p:txBody>
      </p:sp>
      <p:sp>
        <p:nvSpPr>
          <p:cNvPr name="TextBox 8" id="8"/>
          <p:cNvSpPr txBox="true"/>
          <p:nvPr/>
        </p:nvSpPr>
        <p:spPr>
          <a:xfrm rot="0">
            <a:off x="7714371" y="701561"/>
            <a:ext cx="2859258" cy="40640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Description Of Action</a:t>
            </a:r>
          </a:p>
        </p:txBody>
      </p:sp>
      <p:sp>
        <p:nvSpPr>
          <p:cNvPr name="TextBox 9" id="9"/>
          <p:cNvSpPr txBox="true"/>
          <p:nvPr/>
        </p:nvSpPr>
        <p:spPr>
          <a:xfrm rot="0">
            <a:off x="11076261" y="496774"/>
            <a:ext cx="2859258" cy="815975"/>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Objectively verifiable indicator(s)</a:t>
            </a:r>
          </a:p>
        </p:txBody>
      </p:sp>
      <p:sp>
        <p:nvSpPr>
          <p:cNvPr name="TextBox 10" id="10"/>
          <p:cNvSpPr txBox="true"/>
          <p:nvPr/>
        </p:nvSpPr>
        <p:spPr>
          <a:xfrm rot="0">
            <a:off x="14740565" y="701561"/>
            <a:ext cx="2970446" cy="406400"/>
          </a:xfrm>
          <a:prstGeom prst="rect">
            <a:avLst/>
          </a:prstGeom>
        </p:spPr>
        <p:txBody>
          <a:bodyPr anchor="t" rtlCol="false" tIns="0" lIns="0" bIns="0" rIns="0">
            <a:spAutoFit/>
          </a:bodyPr>
          <a:lstStyle/>
          <a:p>
            <a:pPr algn="l" marL="0" indent="0" lvl="0">
              <a:lnSpc>
                <a:spcPts val="3249"/>
              </a:lnSpc>
              <a:spcBef>
                <a:spcPct val="0"/>
              </a:spcBef>
            </a:pPr>
            <a:r>
              <a:rPr lang="en-US" sz="2499" spc="-74">
                <a:solidFill>
                  <a:srgbClr val="FFFFFF"/>
                </a:solidFill>
                <a:latin typeface="HK Grotesk Bold Bold"/>
              </a:rPr>
              <a:t>Means Of Verification</a:t>
            </a:r>
          </a:p>
        </p:txBody>
      </p:sp>
      <p:sp>
        <p:nvSpPr>
          <p:cNvPr name="TextBox 11" id="11"/>
          <p:cNvSpPr txBox="true"/>
          <p:nvPr/>
        </p:nvSpPr>
        <p:spPr>
          <a:xfrm rot="0">
            <a:off x="4497297" y="2291775"/>
            <a:ext cx="2859258" cy="1166495"/>
          </a:xfrm>
          <a:prstGeom prst="rect">
            <a:avLst/>
          </a:prstGeom>
        </p:spPr>
        <p:txBody>
          <a:bodyPr anchor="t" rtlCol="false" tIns="0" lIns="0" bIns="0" rIns="0">
            <a:spAutoFit/>
          </a:bodyPr>
          <a:lstStyle/>
          <a:p>
            <a:pPr algn="l" marL="0" indent="0" lvl="0">
              <a:lnSpc>
                <a:spcPts val="2379"/>
              </a:lnSpc>
              <a:spcBef>
                <a:spcPct val="0"/>
              </a:spcBef>
            </a:pPr>
            <a:r>
              <a:rPr lang="en-US" sz="1699">
                <a:solidFill>
                  <a:srgbClr val="000000"/>
                </a:solidFill>
                <a:latin typeface="HK Grotesk Light"/>
              </a:rPr>
              <a:t>The designs of our roads should encourage appropriate road user behaviour and safe speeds.</a:t>
            </a:r>
          </a:p>
        </p:txBody>
      </p:sp>
      <p:sp>
        <p:nvSpPr>
          <p:cNvPr name="TextBox 12" id="12"/>
          <p:cNvSpPr txBox="true"/>
          <p:nvPr/>
        </p:nvSpPr>
        <p:spPr>
          <a:xfrm rot="0">
            <a:off x="4382267" y="6143526"/>
            <a:ext cx="2859258" cy="1757045"/>
          </a:xfrm>
          <a:prstGeom prst="rect">
            <a:avLst/>
          </a:prstGeom>
        </p:spPr>
        <p:txBody>
          <a:bodyPr anchor="t" rtlCol="false" tIns="0" lIns="0" bIns="0" rIns="0">
            <a:spAutoFit/>
          </a:bodyPr>
          <a:lstStyle/>
          <a:p>
            <a:pPr>
              <a:lnSpc>
                <a:spcPts val="2379"/>
              </a:lnSpc>
            </a:pPr>
            <a:r>
              <a:rPr lang="en-US" sz="1699">
                <a:solidFill>
                  <a:srgbClr val="000000"/>
                </a:solidFill>
                <a:latin typeface="HK Grotesk Light"/>
              </a:rPr>
              <a:t>Safe speeds – that should suit the function and level of safety of the road.</a:t>
            </a:r>
          </a:p>
          <a:p>
            <a:pPr algn="l" marL="0" indent="0" lvl="0">
              <a:lnSpc>
                <a:spcPts val="2379"/>
              </a:lnSpc>
              <a:spcBef>
                <a:spcPct val="0"/>
              </a:spcBef>
            </a:pPr>
            <a:r>
              <a:rPr lang="en-US" sz="1699">
                <a:solidFill>
                  <a:srgbClr val="000000"/>
                </a:solidFill>
                <a:latin typeface="HK Grotesk Light"/>
              </a:rPr>
              <a:t>Road users understand and comply with speed limits and drive to the conditions</a:t>
            </a:r>
          </a:p>
        </p:txBody>
      </p:sp>
      <p:sp>
        <p:nvSpPr>
          <p:cNvPr name="TextBox 13" id="13"/>
          <p:cNvSpPr txBox="true"/>
          <p:nvPr/>
        </p:nvSpPr>
        <p:spPr>
          <a:xfrm rot="0">
            <a:off x="7728025" y="2291775"/>
            <a:ext cx="2859258" cy="2938145"/>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Centre barriers and medians on rural roads</a:t>
            </a:r>
          </a:p>
          <a:p>
            <a:pPr>
              <a:lnSpc>
                <a:spcPts val="2379"/>
              </a:lnSpc>
            </a:pPr>
          </a:p>
          <a:p>
            <a:pPr marL="367029" indent="-183514" lvl="1">
              <a:lnSpc>
                <a:spcPts val="2379"/>
              </a:lnSpc>
              <a:buFont typeface="Arial"/>
              <a:buChar char="•"/>
            </a:pPr>
            <a:r>
              <a:rPr lang="en-US" sz="1699">
                <a:solidFill>
                  <a:srgbClr val="000000"/>
                </a:solidFill>
                <a:latin typeface="HK Grotesk Light"/>
              </a:rPr>
              <a:t>Roundabout treatments at the intersection</a:t>
            </a:r>
          </a:p>
          <a:p>
            <a:pPr>
              <a:lnSpc>
                <a:spcPts val="2379"/>
              </a:lnSpc>
            </a:pPr>
          </a:p>
          <a:p>
            <a:pPr algn="l" marL="367029" indent="-183514" lvl="1">
              <a:lnSpc>
                <a:spcPts val="2379"/>
              </a:lnSpc>
              <a:buFont typeface="Arial"/>
              <a:buChar char="•"/>
            </a:pPr>
            <a:r>
              <a:rPr lang="en-US" sz="1699">
                <a:solidFill>
                  <a:srgbClr val="000000"/>
                </a:solidFill>
                <a:latin typeface="HK Grotesk Light"/>
              </a:rPr>
              <a:t>Removal/barrier protection of roadside hazards Greater use of rumble strips</a:t>
            </a:r>
          </a:p>
        </p:txBody>
      </p:sp>
      <p:sp>
        <p:nvSpPr>
          <p:cNvPr name="TextBox 14" id="14"/>
          <p:cNvSpPr txBox="true"/>
          <p:nvPr/>
        </p:nvSpPr>
        <p:spPr>
          <a:xfrm rot="0">
            <a:off x="11081789" y="2291775"/>
            <a:ext cx="2859258" cy="1757045"/>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Policy formulated and implemented</a:t>
            </a:r>
          </a:p>
          <a:p>
            <a:pPr>
              <a:lnSpc>
                <a:spcPts val="2379"/>
              </a:lnSpc>
            </a:pPr>
          </a:p>
          <a:p>
            <a:pPr algn="l" marL="367029" indent="-183514" lvl="1">
              <a:lnSpc>
                <a:spcPts val="2379"/>
              </a:lnSpc>
              <a:buFont typeface="Arial"/>
              <a:buChar char="•"/>
            </a:pPr>
            <a:r>
              <a:rPr lang="en-US" sz="1699">
                <a:solidFill>
                  <a:srgbClr val="000000"/>
                </a:solidFill>
                <a:latin typeface="HK Grotesk Light"/>
              </a:rPr>
              <a:t>Increased level of awareness of road designs when driving</a:t>
            </a:r>
          </a:p>
        </p:txBody>
      </p:sp>
      <p:sp>
        <p:nvSpPr>
          <p:cNvPr name="AutoShape 15" id="15"/>
          <p:cNvSpPr/>
          <p:nvPr/>
        </p:nvSpPr>
        <p:spPr>
          <a:xfrm rot="5400000">
            <a:off x="5659990" y="5131504"/>
            <a:ext cx="10301467" cy="0"/>
          </a:xfrm>
          <a:prstGeom prst="line">
            <a:avLst/>
          </a:prstGeom>
          <a:ln cap="rnd" w="9525">
            <a:solidFill>
              <a:srgbClr val="C8C8C8"/>
            </a:solidFill>
            <a:prstDash val="solid"/>
            <a:headEnd type="none" len="sm" w="sm"/>
            <a:tailEnd type="none" len="sm" w="sm"/>
          </a:ln>
        </p:spPr>
      </p:sp>
      <p:sp>
        <p:nvSpPr>
          <p:cNvPr name="AutoShape 16" id="16"/>
          <p:cNvSpPr/>
          <p:nvPr/>
        </p:nvSpPr>
        <p:spPr>
          <a:xfrm rot="5400000">
            <a:off x="9018073" y="5138738"/>
            <a:ext cx="10287000" cy="0"/>
          </a:xfrm>
          <a:prstGeom prst="line">
            <a:avLst/>
          </a:prstGeom>
          <a:ln cap="rnd" w="9525">
            <a:solidFill>
              <a:srgbClr val="C8C8C8"/>
            </a:solidFill>
            <a:prstDash val="solid"/>
            <a:headEnd type="none" len="sm" w="sm"/>
            <a:tailEnd type="none" len="sm" w="sm"/>
          </a:ln>
        </p:spPr>
      </p:sp>
      <p:sp>
        <p:nvSpPr>
          <p:cNvPr name="AutoShape 17" id="17"/>
          <p:cNvSpPr/>
          <p:nvPr/>
        </p:nvSpPr>
        <p:spPr>
          <a:xfrm rot="5400000">
            <a:off x="2309140" y="5131504"/>
            <a:ext cx="10301467" cy="0"/>
          </a:xfrm>
          <a:prstGeom prst="line">
            <a:avLst/>
          </a:prstGeom>
          <a:ln cap="rnd" w="9525">
            <a:solidFill>
              <a:srgbClr val="C8C8C8"/>
            </a:solidFill>
            <a:prstDash val="solid"/>
            <a:headEnd type="none" len="sm" w="sm"/>
            <a:tailEnd type="none" len="sm" w="sm"/>
          </a:ln>
        </p:spPr>
      </p:sp>
      <p:sp>
        <p:nvSpPr>
          <p:cNvPr name="TextBox 18" id="18"/>
          <p:cNvSpPr txBox="true"/>
          <p:nvPr/>
        </p:nvSpPr>
        <p:spPr>
          <a:xfrm rot="0">
            <a:off x="14796159" y="2291775"/>
            <a:ext cx="2859258" cy="1166495"/>
          </a:xfrm>
          <a:prstGeom prst="rect">
            <a:avLst/>
          </a:prstGeom>
        </p:spPr>
        <p:txBody>
          <a:bodyPr anchor="t" rtlCol="false" tIns="0" lIns="0" bIns="0" rIns="0">
            <a:spAutoFit/>
          </a:bodyPr>
          <a:lstStyle/>
          <a:p>
            <a:pPr algn="l" marL="367029" indent="-183514" lvl="1">
              <a:lnSpc>
                <a:spcPts val="2379"/>
              </a:lnSpc>
              <a:buFont typeface="Arial"/>
              <a:buChar char="•"/>
            </a:pPr>
            <a:r>
              <a:rPr lang="en-US" sz="1699">
                <a:solidFill>
                  <a:srgbClr val="000000"/>
                </a:solidFill>
                <a:latin typeface="HK Grotesk Light"/>
              </a:rPr>
              <a:t>Construction of good road designs that must be approved by the appropriate authorities</a:t>
            </a:r>
          </a:p>
        </p:txBody>
      </p:sp>
      <p:sp>
        <p:nvSpPr>
          <p:cNvPr name="TextBox 19" id="19"/>
          <p:cNvSpPr txBox="true"/>
          <p:nvPr/>
        </p:nvSpPr>
        <p:spPr>
          <a:xfrm rot="0">
            <a:off x="496923" y="359995"/>
            <a:ext cx="3110812" cy="1108583"/>
          </a:xfrm>
          <a:prstGeom prst="rect">
            <a:avLst/>
          </a:prstGeom>
        </p:spPr>
        <p:txBody>
          <a:bodyPr anchor="t" rtlCol="false" tIns="0" lIns="0" bIns="0" rIns="0">
            <a:spAutoFit/>
          </a:bodyPr>
          <a:lstStyle/>
          <a:p>
            <a:pPr algn="l" marL="0" indent="0" lvl="0">
              <a:lnSpc>
                <a:spcPts val="4498"/>
              </a:lnSpc>
              <a:spcBef>
                <a:spcPct val="0"/>
              </a:spcBef>
            </a:pPr>
            <a:r>
              <a:rPr lang="en-US" sz="3460" spc="-103">
                <a:solidFill>
                  <a:srgbClr val="FFFFFF"/>
                </a:solidFill>
                <a:latin typeface="HK Grotesk Bold"/>
              </a:rPr>
              <a:t>ROAD SAFETY POLICIES</a:t>
            </a:r>
          </a:p>
        </p:txBody>
      </p:sp>
      <p:sp>
        <p:nvSpPr>
          <p:cNvPr name="AutoShape 20" id="20"/>
          <p:cNvSpPr/>
          <p:nvPr/>
        </p:nvSpPr>
        <p:spPr>
          <a:xfrm rot="-10800000">
            <a:off x="0" y="5686723"/>
            <a:ext cx="18288000" cy="0"/>
          </a:xfrm>
          <a:prstGeom prst="line">
            <a:avLst/>
          </a:prstGeom>
          <a:ln cap="rnd" w="9525">
            <a:solidFill>
              <a:srgbClr val="C8C8C8"/>
            </a:solidFill>
            <a:prstDash val="solid"/>
            <a:headEnd type="none" len="sm" w="sm"/>
            <a:tailEnd type="none" len="sm" w="sm"/>
          </a:ln>
        </p:spPr>
      </p:sp>
      <p:sp>
        <p:nvSpPr>
          <p:cNvPr name="AutoShape 21" id="21"/>
          <p:cNvSpPr/>
          <p:nvPr/>
        </p:nvSpPr>
        <p:spPr>
          <a:xfrm rot="-10800000">
            <a:off x="0" y="1833117"/>
            <a:ext cx="18288000" cy="0"/>
          </a:xfrm>
          <a:prstGeom prst="line">
            <a:avLst/>
          </a:prstGeom>
          <a:ln cap="rnd" w="9525">
            <a:solidFill>
              <a:srgbClr val="C8C8C8"/>
            </a:solidFill>
            <a:prstDash val="solid"/>
            <a:headEnd type="none" len="sm" w="sm"/>
            <a:tailEnd type="none" len="sm" w="sm"/>
          </a:ln>
        </p:spPr>
      </p:sp>
      <p:sp>
        <p:nvSpPr>
          <p:cNvPr name="TextBox 22" id="22"/>
          <p:cNvSpPr txBox="true"/>
          <p:nvPr/>
        </p:nvSpPr>
        <p:spPr>
          <a:xfrm rot="0">
            <a:off x="7728025" y="6143526"/>
            <a:ext cx="2859258" cy="3233420"/>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Rural road speed limits based on the level of road protection </a:t>
            </a:r>
          </a:p>
          <a:p>
            <a:pPr>
              <a:lnSpc>
                <a:spcPts val="2379"/>
              </a:lnSpc>
            </a:pPr>
          </a:p>
          <a:p>
            <a:pPr marL="367029" indent="-183514" lvl="1">
              <a:lnSpc>
                <a:spcPts val="2379"/>
              </a:lnSpc>
              <a:buFont typeface="Arial"/>
              <a:buChar char="•"/>
            </a:pPr>
            <a:r>
              <a:rPr lang="en-US" sz="1699">
                <a:solidFill>
                  <a:srgbClr val="000000"/>
                </a:solidFill>
                <a:latin typeface="HK Grotesk Light"/>
              </a:rPr>
              <a:t>More 80km/hr speed zones where 100km/h open road limit is not safe</a:t>
            </a:r>
          </a:p>
          <a:p>
            <a:pPr>
              <a:lnSpc>
                <a:spcPts val="2379"/>
              </a:lnSpc>
            </a:pPr>
            <a:r>
              <a:rPr lang="en-US" sz="1699">
                <a:solidFill>
                  <a:srgbClr val="000000"/>
                </a:solidFill>
                <a:latin typeface="HK Grotesk Light"/>
              </a:rPr>
              <a:t> </a:t>
            </a:r>
          </a:p>
          <a:p>
            <a:pPr marL="367029" indent="-183514" lvl="1">
              <a:lnSpc>
                <a:spcPts val="2379"/>
              </a:lnSpc>
              <a:buFont typeface="Arial"/>
              <a:buChar char="•"/>
            </a:pPr>
            <a:r>
              <a:rPr lang="en-US" sz="1699">
                <a:solidFill>
                  <a:srgbClr val="000000"/>
                </a:solidFill>
                <a:latin typeface="HK Grotesk Light"/>
              </a:rPr>
              <a:t>Encouraging less than 40km/hr in Urban zones</a:t>
            </a:r>
          </a:p>
          <a:p>
            <a:pPr algn="l">
              <a:lnSpc>
                <a:spcPts val="2379"/>
              </a:lnSpc>
            </a:pPr>
            <a:r>
              <a:rPr lang="en-US" sz="1699">
                <a:solidFill>
                  <a:srgbClr val="000000"/>
                </a:solidFill>
                <a:latin typeface="HK Grotesk Light"/>
              </a:rPr>
              <a:t> </a:t>
            </a:r>
          </a:p>
        </p:txBody>
      </p:sp>
      <p:sp>
        <p:nvSpPr>
          <p:cNvPr name="TextBox 23" id="23"/>
          <p:cNvSpPr txBox="true"/>
          <p:nvPr/>
        </p:nvSpPr>
        <p:spPr>
          <a:xfrm rot="0">
            <a:off x="11056519" y="6143526"/>
            <a:ext cx="2859258" cy="3528695"/>
          </a:xfrm>
          <a:prstGeom prst="rect">
            <a:avLst/>
          </a:prstGeom>
        </p:spPr>
        <p:txBody>
          <a:bodyPr anchor="t" rtlCol="false" tIns="0" lIns="0" bIns="0" rIns="0">
            <a:spAutoFit/>
          </a:bodyPr>
          <a:lstStyle/>
          <a:p>
            <a:pPr marL="367029" indent="-183514" lvl="1">
              <a:lnSpc>
                <a:spcPts val="2379"/>
              </a:lnSpc>
              <a:buFont typeface="Arial"/>
              <a:buChar char="•"/>
            </a:pPr>
            <a:r>
              <a:rPr lang="en-US" sz="1699">
                <a:solidFill>
                  <a:srgbClr val="000000"/>
                </a:solidFill>
                <a:latin typeface="HK Grotesk Light"/>
              </a:rPr>
              <a:t>Policy formulated and promotional campaigns undertaken</a:t>
            </a:r>
          </a:p>
          <a:p>
            <a:pPr>
              <a:lnSpc>
                <a:spcPts val="2379"/>
              </a:lnSpc>
            </a:pPr>
          </a:p>
          <a:p>
            <a:pPr marL="367029" indent="-183514" lvl="1">
              <a:lnSpc>
                <a:spcPts val="2379"/>
              </a:lnSpc>
              <a:buFont typeface="Arial"/>
              <a:buChar char="•"/>
            </a:pPr>
            <a:r>
              <a:rPr lang="en-US" sz="1699">
                <a:solidFill>
                  <a:srgbClr val="000000"/>
                </a:solidFill>
                <a:latin typeface="HK Grotesk Light"/>
              </a:rPr>
              <a:t>Speed monitoring systems in place e.g traffic and body cameras for police officers</a:t>
            </a:r>
          </a:p>
          <a:p>
            <a:pPr>
              <a:lnSpc>
                <a:spcPts val="2379"/>
              </a:lnSpc>
            </a:pPr>
          </a:p>
          <a:p>
            <a:pPr algn="l" marL="367029" indent="-183514" lvl="1">
              <a:lnSpc>
                <a:spcPts val="2379"/>
              </a:lnSpc>
              <a:buFont typeface="Arial"/>
              <a:buChar char="•"/>
            </a:pPr>
            <a:r>
              <a:rPr lang="en-US" sz="1699">
                <a:solidFill>
                  <a:srgbClr val="000000"/>
                </a:solidFill>
                <a:latin typeface="HK Grotesk Light"/>
              </a:rPr>
              <a:t>Putting up road speed signs at the designated areas</a:t>
            </a:r>
          </a:p>
        </p:txBody>
      </p:sp>
      <p:sp>
        <p:nvSpPr>
          <p:cNvPr name="TextBox 24" id="24"/>
          <p:cNvSpPr txBox="true"/>
          <p:nvPr/>
        </p:nvSpPr>
        <p:spPr>
          <a:xfrm rot="0">
            <a:off x="14796159" y="6143526"/>
            <a:ext cx="2859258" cy="871220"/>
          </a:xfrm>
          <a:prstGeom prst="rect">
            <a:avLst/>
          </a:prstGeom>
        </p:spPr>
        <p:txBody>
          <a:bodyPr anchor="t" rtlCol="false" tIns="0" lIns="0" bIns="0" rIns="0">
            <a:spAutoFit/>
          </a:bodyPr>
          <a:lstStyle/>
          <a:p>
            <a:pPr algn="l" marL="367029" indent="-183514" lvl="1">
              <a:lnSpc>
                <a:spcPts val="2379"/>
              </a:lnSpc>
              <a:buFont typeface="Arial"/>
              <a:buChar char="•"/>
            </a:pPr>
            <a:r>
              <a:rPr lang="en-US" sz="1699">
                <a:solidFill>
                  <a:srgbClr val="000000"/>
                </a:solidFill>
                <a:latin typeface="HK Grotesk Light"/>
              </a:rPr>
              <a:t>Issuing fines to drivers who do not comply with the speed limits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412229"/>
            <a:ext cx="5441187" cy="2846071"/>
          </a:xfrm>
          <a:prstGeom prst="rect">
            <a:avLst/>
          </a:prstGeom>
        </p:spPr>
        <p:txBody>
          <a:bodyPr anchor="t" rtlCol="false" tIns="0" lIns="0" bIns="0" rIns="0">
            <a:spAutoFit/>
          </a:bodyPr>
          <a:lstStyle/>
          <a:p>
            <a:pPr>
              <a:lnSpc>
                <a:spcPts val="5610"/>
              </a:lnSpc>
            </a:pPr>
            <a:r>
              <a:rPr lang="en-US" sz="5100">
                <a:solidFill>
                  <a:srgbClr val="299740"/>
                </a:solidFill>
                <a:latin typeface="HK Grotesk Bold"/>
              </a:rPr>
              <a:t>Advantages of Road Safety Policies &amp; Guidelines</a:t>
            </a:r>
          </a:p>
        </p:txBody>
      </p:sp>
      <p:grpSp>
        <p:nvGrpSpPr>
          <p:cNvPr name="Group 3" id="3"/>
          <p:cNvGrpSpPr/>
          <p:nvPr/>
        </p:nvGrpSpPr>
        <p:grpSpPr>
          <a:xfrm rot="0">
            <a:off x="17071728" y="9029700"/>
            <a:ext cx="569595" cy="228600"/>
            <a:chOff x="0" y="0"/>
            <a:chExt cx="759460" cy="304800"/>
          </a:xfrm>
        </p:grpSpPr>
        <p:grpSp>
          <p:nvGrpSpPr>
            <p:cNvPr name="Group 4" id="4"/>
            <p:cNvGrpSpPr>
              <a:grpSpLocks noChangeAspect="true"/>
            </p:cNvGrpSpPr>
            <p:nvPr/>
          </p:nvGrpSpPr>
          <p:grpSpPr>
            <a:xfrm rot="0">
              <a:off x="0" y="0"/>
              <a:ext cx="304800" cy="304800"/>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6" id="6"/>
            <p:cNvGrpSpPr>
              <a:grpSpLocks noChangeAspect="true"/>
            </p:cNvGrpSpPr>
            <p:nvPr/>
          </p:nvGrpSpPr>
          <p:grpSpPr>
            <a:xfrm rot="0">
              <a:off x="454660" y="0"/>
              <a:ext cx="304800" cy="304800"/>
              <a:chOff x="0" y="0"/>
              <a:chExt cx="6350000" cy="6350000"/>
            </a:xfrm>
          </p:grpSpPr>
          <p:sp>
            <p:nvSpPr>
              <p:cNvPr name="Freeform 7" id="7"/>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8" id="8"/>
          <p:cNvSpPr/>
          <p:nvPr/>
        </p:nvSpPr>
        <p:spPr>
          <a:xfrm rot="0">
            <a:off x="16357377" y="0"/>
            <a:ext cx="9525" cy="10287000"/>
          </a:xfrm>
          <a:prstGeom prst="rect">
            <a:avLst/>
          </a:prstGeom>
          <a:solidFill>
            <a:srgbClr val="100A40"/>
          </a:solidFill>
        </p:spPr>
      </p:sp>
      <p:sp>
        <p:nvSpPr>
          <p:cNvPr name="AutoShape 9" id="9"/>
          <p:cNvSpPr/>
          <p:nvPr/>
        </p:nvSpPr>
        <p:spPr>
          <a:xfrm rot="0">
            <a:off x="16318439" y="0"/>
            <a:ext cx="87400" cy="2626180"/>
          </a:xfrm>
          <a:prstGeom prst="rect">
            <a:avLst/>
          </a:prstGeom>
          <a:solidFill>
            <a:srgbClr val="299740"/>
          </a:solidFill>
        </p:spPr>
      </p:sp>
      <p:sp>
        <p:nvSpPr>
          <p:cNvPr name="TextBox 10" id="10"/>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AutoShape 11" id="11"/>
          <p:cNvSpPr/>
          <p:nvPr/>
        </p:nvSpPr>
        <p:spPr>
          <a:xfrm rot="0">
            <a:off x="7524657" y="2021844"/>
            <a:ext cx="481278" cy="0"/>
          </a:xfrm>
          <a:prstGeom prst="line">
            <a:avLst/>
          </a:prstGeom>
          <a:ln cap="rnd" w="19050">
            <a:solidFill>
              <a:srgbClr val="0B1E60"/>
            </a:solidFill>
            <a:prstDash val="solid"/>
            <a:headEnd type="none" len="sm" w="sm"/>
            <a:tailEnd type="triangle" len="med" w="lg"/>
          </a:ln>
        </p:spPr>
      </p:sp>
      <p:sp>
        <p:nvSpPr>
          <p:cNvPr name="AutoShape 12" id="12"/>
          <p:cNvSpPr/>
          <p:nvPr/>
        </p:nvSpPr>
        <p:spPr>
          <a:xfrm rot="0">
            <a:off x="7443401" y="6471655"/>
            <a:ext cx="481278" cy="0"/>
          </a:xfrm>
          <a:prstGeom prst="line">
            <a:avLst/>
          </a:prstGeom>
          <a:ln cap="rnd" w="19050">
            <a:solidFill>
              <a:srgbClr val="0B1E60"/>
            </a:solidFill>
            <a:prstDash val="solid"/>
            <a:headEnd type="none" len="sm" w="sm"/>
            <a:tailEnd type="triangle" len="med" w="lg"/>
          </a:ln>
        </p:spPr>
      </p:sp>
      <p:sp>
        <p:nvSpPr>
          <p:cNvPr name="TextBox 13" id="13"/>
          <p:cNvSpPr txBox="true"/>
          <p:nvPr/>
        </p:nvSpPr>
        <p:spPr>
          <a:xfrm rot="0">
            <a:off x="8471861" y="3698311"/>
            <a:ext cx="6930214" cy="2334895"/>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HK Grotesk Light"/>
              </a:rPr>
              <a:t>It ensures road safety issues are an integral part of all activities across all Government programmes through Ministries, Departments and Agencies that actively engage in developing and implementing policies and activities to prevent and manage Road Traffic injuries and fatalities.</a:t>
            </a:r>
          </a:p>
        </p:txBody>
      </p:sp>
      <p:sp>
        <p:nvSpPr>
          <p:cNvPr name="TextBox 14" id="14"/>
          <p:cNvSpPr txBox="true"/>
          <p:nvPr/>
        </p:nvSpPr>
        <p:spPr>
          <a:xfrm rot="0">
            <a:off x="8471861" y="1827440"/>
            <a:ext cx="6930214" cy="1764030"/>
          </a:xfrm>
          <a:prstGeom prst="rect">
            <a:avLst/>
          </a:prstGeom>
        </p:spPr>
        <p:txBody>
          <a:bodyPr anchor="t" rtlCol="false" tIns="0" lIns="0" bIns="0" rIns="0">
            <a:spAutoFit/>
          </a:bodyPr>
          <a:lstStyle/>
          <a:p>
            <a:pPr algn="l" marL="0" indent="0" lvl="0">
              <a:lnSpc>
                <a:spcPts val="4680"/>
              </a:lnSpc>
              <a:spcBef>
                <a:spcPct val="0"/>
              </a:spcBef>
            </a:pPr>
            <a:r>
              <a:rPr lang="en-US" sz="3600" spc="-107">
                <a:solidFill>
                  <a:srgbClr val="299740"/>
                </a:solidFill>
                <a:latin typeface="HK Grotesk Bold"/>
              </a:rPr>
              <a:t>Provides a framework for mainstreaming of road safety in MDAs</a:t>
            </a:r>
          </a:p>
        </p:txBody>
      </p:sp>
      <p:sp>
        <p:nvSpPr>
          <p:cNvPr name="TextBox 15" id="15"/>
          <p:cNvSpPr txBox="true"/>
          <p:nvPr/>
        </p:nvSpPr>
        <p:spPr>
          <a:xfrm rot="0">
            <a:off x="8465610" y="8149590"/>
            <a:ext cx="6898366" cy="1163320"/>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HK Grotesk Light"/>
              </a:rPr>
              <a:t>This ensures that motorists and pedestrians are alert whenever they use the road at any given point in time and to be aware of their surroundings. </a:t>
            </a:r>
          </a:p>
        </p:txBody>
      </p:sp>
      <p:sp>
        <p:nvSpPr>
          <p:cNvPr name="TextBox 16" id="16"/>
          <p:cNvSpPr txBox="true"/>
          <p:nvPr/>
        </p:nvSpPr>
        <p:spPr>
          <a:xfrm rot="0">
            <a:off x="8465610" y="6280785"/>
            <a:ext cx="6898366" cy="1764030"/>
          </a:xfrm>
          <a:prstGeom prst="rect">
            <a:avLst/>
          </a:prstGeom>
        </p:spPr>
        <p:txBody>
          <a:bodyPr anchor="t" rtlCol="false" tIns="0" lIns="0" bIns="0" rIns="0">
            <a:spAutoFit/>
          </a:bodyPr>
          <a:lstStyle/>
          <a:p>
            <a:pPr algn="l" marL="0" indent="0" lvl="0">
              <a:lnSpc>
                <a:spcPts val="4680"/>
              </a:lnSpc>
              <a:spcBef>
                <a:spcPct val="0"/>
              </a:spcBef>
            </a:pPr>
            <a:r>
              <a:rPr lang="en-US" sz="3600" spc="-107">
                <a:solidFill>
                  <a:srgbClr val="299740"/>
                </a:solidFill>
                <a:latin typeface="HK Grotesk Bold"/>
              </a:rPr>
              <a:t>Reduces the number of actual or potential road traffic crashes and injuries</a:t>
            </a:r>
          </a:p>
        </p:txBody>
      </p:sp>
      <p:pic>
        <p:nvPicPr>
          <p:cNvPr name="Picture 17" id="17"/>
          <p:cNvPicPr>
            <a:picLocks noChangeAspect="true"/>
          </p:cNvPicPr>
          <p:nvPr/>
        </p:nvPicPr>
        <p:blipFill>
          <a:blip r:embed="rId2"/>
          <a:srcRect l="0" t="0" r="0" b="0"/>
          <a:stretch>
            <a:fillRect/>
          </a:stretch>
        </p:blipFill>
        <p:spPr>
          <a:xfrm flipH="false" flipV="false" rot="0">
            <a:off x="1028700" y="1028700"/>
            <a:ext cx="1874562" cy="1874562"/>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412229"/>
            <a:ext cx="5441187" cy="2846071"/>
          </a:xfrm>
          <a:prstGeom prst="rect">
            <a:avLst/>
          </a:prstGeom>
        </p:spPr>
        <p:txBody>
          <a:bodyPr anchor="t" rtlCol="false" tIns="0" lIns="0" bIns="0" rIns="0">
            <a:spAutoFit/>
          </a:bodyPr>
          <a:lstStyle/>
          <a:p>
            <a:pPr>
              <a:lnSpc>
                <a:spcPts val="5610"/>
              </a:lnSpc>
            </a:pPr>
            <a:r>
              <a:rPr lang="en-US" sz="5100">
                <a:solidFill>
                  <a:srgbClr val="299740"/>
                </a:solidFill>
                <a:latin typeface="HK Grotesk Bold"/>
              </a:rPr>
              <a:t>Advantages of Road Safety Policies &amp; Guidelines</a:t>
            </a:r>
          </a:p>
        </p:txBody>
      </p:sp>
      <p:grpSp>
        <p:nvGrpSpPr>
          <p:cNvPr name="Group 3" id="3"/>
          <p:cNvGrpSpPr/>
          <p:nvPr/>
        </p:nvGrpSpPr>
        <p:grpSpPr>
          <a:xfrm rot="0">
            <a:off x="17071728" y="9029700"/>
            <a:ext cx="569595" cy="228600"/>
            <a:chOff x="0" y="0"/>
            <a:chExt cx="759460" cy="304800"/>
          </a:xfrm>
        </p:grpSpPr>
        <p:grpSp>
          <p:nvGrpSpPr>
            <p:cNvPr name="Group 4" id="4"/>
            <p:cNvGrpSpPr>
              <a:grpSpLocks noChangeAspect="true"/>
            </p:cNvGrpSpPr>
            <p:nvPr/>
          </p:nvGrpSpPr>
          <p:grpSpPr>
            <a:xfrm rot="0">
              <a:off x="0" y="0"/>
              <a:ext cx="304800" cy="304800"/>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6" id="6"/>
            <p:cNvGrpSpPr>
              <a:grpSpLocks noChangeAspect="true"/>
            </p:cNvGrpSpPr>
            <p:nvPr/>
          </p:nvGrpSpPr>
          <p:grpSpPr>
            <a:xfrm rot="0">
              <a:off x="454660" y="0"/>
              <a:ext cx="304800" cy="304800"/>
              <a:chOff x="0" y="0"/>
              <a:chExt cx="6350000" cy="6350000"/>
            </a:xfrm>
          </p:grpSpPr>
          <p:sp>
            <p:nvSpPr>
              <p:cNvPr name="Freeform 7" id="7"/>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8" id="8"/>
          <p:cNvSpPr/>
          <p:nvPr/>
        </p:nvSpPr>
        <p:spPr>
          <a:xfrm rot="0">
            <a:off x="16357377" y="0"/>
            <a:ext cx="9525" cy="10287000"/>
          </a:xfrm>
          <a:prstGeom prst="rect">
            <a:avLst/>
          </a:prstGeom>
          <a:solidFill>
            <a:srgbClr val="100A40"/>
          </a:solidFill>
        </p:spPr>
      </p:sp>
      <p:sp>
        <p:nvSpPr>
          <p:cNvPr name="AutoShape 9" id="9"/>
          <p:cNvSpPr/>
          <p:nvPr/>
        </p:nvSpPr>
        <p:spPr>
          <a:xfrm rot="0">
            <a:off x="16318439" y="0"/>
            <a:ext cx="87400" cy="2626180"/>
          </a:xfrm>
          <a:prstGeom prst="rect">
            <a:avLst/>
          </a:prstGeom>
          <a:solidFill>
            <a:srgbClr val="299740"/>
          </a:solidFill>
        </p:spPr>
      </p:sp>
      <p:sp>
        <p:nvSpPr>
          <p:cNvPr name="TextBox 10" id="10"/>
          <p:cNvSpPr txBox="true"/>
          <p:nvPr/>
        </p:nvSpPr>
        <p:spPr>
          <a:xfrm rot="5400000">
            <a:off x="15518459" y="2692871"/>
            <a:ext cx="3638032" cy="309690"/>
          </a:xfrm>
          <a:prstGeom prst="rect">
            <a:avLst/>
          </a:prstGeom>
        </p:spPr>
        <p:txBody>
          <a:bodyPr anchor="t" rtlCol="false" tIns="0" lIns="0" bIns="0" rIns="0">
            <a:spAutoFit/>
          </a:bodyPr>
          <a:lstStyle/>
          <a:p>
            <a:pPr algn="l">
              <a:lnSpc>
                <a:spcPts val="2520"/>
              </a:lnSpc>
              <a:spcBef>
                <a:spcPct val="0"/>
              </a:spcBef>
            </a:pPr>
            <a:r>
              <a:rPr lang="en-US" sz="1800">
                <a:solidFill>
                  <a:srgbClr val="100A40"/>
                </a:solidFill>
                <a:latin typeface="HK Grotesk Light"/>
              </a:rPr>
              <a:t>Road Safety Awareness</a:t>
            </a:r>
          </a:p>
        </p:txBody>
      </p:sp>
      <p:sp>
        <p:nvSpPr>
          <p:cNvPr name="AutoShape 11" id="11"/>
          <p:cNvSpPr/>
          <p:nvPr/>
        </p:nvSpPr>
        <p:spPr>
          <a:xfrm rot="0">
            <a:off x="7532218" y="3304529"/>
            <a:ext cx="481278" cy="0"/>
          </a:xfrm>
          <a:prstGeom prst="line">
            <a:avLst/>
          </a:prstGeom>
          <a:ln cap="rnd" w="19050">
            <a:solidFill>
              <a:srgbClr val="0B1E60"/>
            </a:solidFill>
            <a:prstDash val="solid"/>
            <a:headEnd type="none" len="sm" w="sm"/>
            <a:tailEnd type="triangle" len="med" w="lg"/>
          </a:ln>
        </p:spPr>
      </p:sp>
      <p:sp>
        <p:nvSpPr>
          <p:cNvPr name="AutoShape 12" id="12"/>
          <p:cNvSpPr/>
          <p:nvPr/>
        </p:nvSpPr>
        <p:spPr>
          <a:xfrm rot="0">
            <a:off x="7450962" y="7062205"/>
            <a:ext cx="481278" cy="0"/>
          </a:xfrm>
          <a:prstGeom prst="line">
            <a:avLst/>
          </a:prstGeom>
          <a:ln cap="rnd" w="19050">
            <a:solidFill>
              <a:srgbClr val="0B1E60"/>
            </a:solidFill>
            <a:prstDash val="solid"/>
            <a:headEnd type="none" len="sm" w="sm"/>
            <a:tailEnd type="triangle" len="med" w="lg"/>
          </a:ln>
        </p:spPr>
      </p:sp>
      <p:sp>
        <p:nvSpPr>
          <p:cNvPr name="TextBox 13" id="13"/>
          <p:cNvSpPr txBox="true"/>
          <p:nvPr/>
        </p:nvSpPr>
        <p:spPr>
          <a:xfrm rot="0">
            <a:off x="8479422" y="4391659"/>
            <a:ext cx="6930214" cy="1944370"/>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HK Grotesk Light"/>
              </a:rPr>
              <a:t>This minimizes risks of penalties and conviction for traffic offences and ensures that the public follows the laws and regulations put in place to safeguard and protect themselves from causing or becoming a part of an accident(s).</a:t>
            </a:r>
            <a:r>
              <a:rPr lang="en-US" sz="2199">
                <a:solidFill>
                  <a:srgbClr val="000000"/>
                </a:solidFill>
                <a:latin typeface="HK Grotesk Light"/>
              </a:rPr>
              <a:t> </a:t>
            </a:r>
          </a:p>
        </p:txBody>
      </p:sp>
      <p:sp>
        <p:nvSpPr>
          <p:cNvPr name="TextBox 14" id="14"/>
          <p:cNvSpPr txBox="true"/>
          <p:nvPr/>
        </p:nvSpPr>
        <p:spPr>
          <a:xfrm rot="0">
            <a:off x="8479422" y="3110126"/>
            <a:ext cx="6930214" cy="1173480"/>
          </a:xfrm>
          <a:prstGeom prst="rect">
            <a:avLst/>
          </a:prstGeom>
        </p:spPr>
        <p:txBody>
          <a:bodyPr anchor="t" rtlCol="false" tIns="0" lIns="0" bIns="0" rIns="0">
            <a:spAutoFit/>
          </a:bodyPr>
          <a:lstStyle/>
          <a:p>
            <a:pPr algn="l" marL="0" indent="0" lvl="0">
              <a:lnSpc>
                <a:spcPts val="4680"/>
              </a:lnSpc>
              <a:spcBef>
                <a:spcPct val="0"/>
              </a:spcBef>
            </a:pPr>
            <a:r>
              <a:rPr lang="en-US" sz="3600" spc="-107">
                <a:solidFill>
                  <a:srgbClr val="299740"/>
                </a:solidFill>
                <a:latin typeface="HK Grotesk Bold"/>
              </a:rPr>
              <a:t>Enhances compliance with the traffic law and regulations</a:t>
            </a:r>
          </a:p>
        </p:txBody>
      </p:sp>
      <p:sp>
        <p:nvSpPr>
          <p:cNvPr name="TextBox 15" id="15"/>
          <p:cNvSpPr txBox="true"/>
          <p:nvPr/>
        </p:nvSpPr>
        <p:spPr>
          <a:xfrm rot="0">
            <a:off x="8473171" y="8149590"/>
            <a:ext cx="6898366" cy="110871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000000"/>
                </a:solidFill>
                <a:latin typeface="HK Grotesk Light"/>
              </a:rPr>
              <a:t>These include driver training, staff road safety induction and sensitization; and vehicle purchase and identifying where health and road safety improvements can be made.</a:t>
            </a:r>
          </a:p>
        </p:txBody>
      </p:sp>
      <p:sp>
        <p:nvSpPr>
          <p:cNvPr name="TextBox 16" id="16"/>
          <p:cNvSpPr txBox="true"/>
          <p:nvPr/>
        </p:nvSpPr>
        <p:spPr>
          <a:xfrm rot="0">
            <a:off x="8473171" y="6871335"/>
            <a:ext cx="6898366" cy="1173480"/>
          </a:xfrm>
          <a:prstGeom prst="rect">
            <a:avLst/>
          </a:prstGeom>
        </p:spPr>
        <p:txBody>
          <a:bodyPr anchor="t" rtlCol="false" tIns="0" lIns="0" bIns="0" rIns="0">
            <a:spAutoFit/>
          </a:bodyPr>
          <a:lstStyle/>
          <a:p>
            <a:pPr algn="l" marL="0" indent="0" lvl="0">
              <a:lnSpc>
                <a:spcPts val="4680"/>
              </a:lnSpc>
              <a:spcBef>
                <a:spcPct val="0"/>
              </a:spcBef>
            </a:pPr>
            <a:r>
              <a:rPr lang="en-US" sz="3600" spc="-107">
                <a:solidFill>
                  <a:srgbClr val="299740"/>
                </a:solidFill>
                <a:latin typeface="HK Grotesk Bold"/>
              </a:rPr>
              <a:t>Provides a mechanism for informed road safety decisions</a:t>
            </a:r>
          </a:p>
        </p:txBody>
      </p:sp>
      <p:pic>
        <p:nvPicPr>
          <p:cNvPr name="Picture 17" id="17"/>
          <p:cNvPicPr>
            <a:picLocks noChangeAspect="true"/>
          </p:cNvPicPr>
          <p:nvPr/>
        </p:nvPicPr>
        <p:blipFill>
          <a:blip r:embed="rId2"/>
          <a:srcRect l="0" t="0" r="0" b="0"/>
          <a:stretch>
            <a:fillRect/>
          </a:stretch>
        </p:blipFill>
        <p:spPr>
          <a:xfrm flipH="false" flipV="false" rot="0">
            <a:off x="1028700" y="1028700"/>
            <a:ext cx="1874562" cy="1874562"/>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279832"/>
            <a:ext cx="5441187" cy="2846071"/>
          </a:xfrm>
          <a:prstGeom prst="rect">
            <a:avLst/>
          </a:prstGeom>
        </p:spPr>
        <p:txBody>
          <a:bodyPr anchor="t" rtlCol="false" tIns="0" lIns="0" bIns="0" rIns="0">
            <a:spAutoFit/>
          </a:bodyPr>
          <a:lstStyle/>
          <a:p>
            <a:pPr>
              <a:lnSpc>
                <a:spcPts val="5610"/>
              </a:lnSpc>
            </a:pPr>
            <a:r>
              <a:rPr lang="en-US" sz="5100">
                <a:solidFill>
                  <a:srgbClr val="299740"/>
                </a:solidFill>
                <a:latin typeface="HK Grotesk Bold"/>
              </a:rPr>
              <a:t>Advantages of Road Safety Policies &amp; Guidelines</a:t>
            </a:r>
          </a:p>
        </p:txBody>
      </p:sp>
      <p:grpSp>
        <p:nvGrpSpPr>
          <p:cNvPr name="Group 3" id="3"/>
          <p:cNvGrpSpPr/>
          <p:nvPr/>
        </p:nvGrpSpPr>
        <p:grpSpPr>
          <a:xfrm rot="0">
            <a:off x="17071728" y="9029700"/>
            <a:ext cx="569595" cy="228600"/>
            <a:chOff x="0" y="0"/>
            <a:chExt cx="759460" cy="304800"/>
          </a:xfrm>
        </p:grpSpPr>
        <p:grpSp>
          <p:nvGrpSpPr>
            <p:cNvPr name="Group 4" id="4"/>
            <p:cNvGrpSpPr>
              <a:grpSpLocks noChangeAspect="true"/>
            </p:cNvGrpSpPr>
            <p:nvPr/>
          </p:nvGrpSpPr>
          <p:grpSpPr>
            <a:xfrm rot="0">
              <a:off x="0" y="0"/>
              <a:ext cx="304800" cy="304800"/>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6" id="6"/>
            <p:cNvGrpSpPr>
              <a:grpSpLocks noChangeAspect="true"/>
            </p:cNvGrpSpPr>
            <p:nvPr/>
          </p:nvGrpSpPr>
          <p:grpSpPr>
            <a:xfrm rot="0">
              <a:off x="454660" y="0"/>
              <a:ext cx="304800" cy="304800"/>
              <a:chOff x="0" y="0"/>
              <a:chExt cx="6350000" cy="6350000"/>
            </a:xfrm>
          </p:grpSpPr>
          <p:sp>
            <p:nvSpPr>
              <p:cNvPr name="Freeform 7" id="7"/>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8" id="8"/>
          <p:cNvSpPr/>
          <p:nvPr/>
        </p:nvSpPr>
        <p:spPr>
          <a:xfrm rot="0">
            <a:off x="16357377" y="0"/>
            <a:ext cx="9525" cy="10287000"/>
          </a:xfrm>
          <a:prstGeom prst="rect">
            <a:avLst/>
          </a:prstGeom>
          <a:solidFill>
            <a:srgbClr val="100A40"/>
          </a:solidFill>
        </p:spPr>
      </p:sp>
      <p:sp>
        <p:nvSpPr>
          <p:cNvPr name="AutoShape 9" id="9"/>
          <p:cNvSpPr/>
          <p:nvPr/>
        </p:nvSpPr>
        <p:spPr>
          <a:xfrm rot="0">
            <a:off x="16318439" y="0"/>
            <a:ext cx="87400" cy="2626180"/>
          </a:xfrm>
          <a:prstGeom prst="rect">
            <a:avLst/>
          </a:prstGeom>
          <a:solidFill>
            <a:srgbClr val="299740"/>
          </a:solidFill>
        </p:spPr>
      </p:sp>
      <p:sp>
        <p:nvSpPr>
          <p:cNvPr name="TextBox 10" id="10"/>
          <p:cNvSpPr txBox="true"/>
          <p:nvPr/>
        </p:nvSpPr>
        <p:spPr>
          <a:xfrm rot="5400000">
            <a:off x="15518459" y="2692871"/>
            <a:ext cx="3638032" cy="309690"/>
          </a:xfrm>
          <a:prstGeom prst="rect">
            <a:avLst/>
          </a:prstGeom>
        </p:spPr>
        <p:txBody>
          <a:bodyPr anchor="t" rtlCol="false" tIns="0" lIns="0" bIns="0" rIns="0">
            <a:spAutoFit/>
          </a:bodyPr>
          <a:lstStyle/>
          <a:p>
            <a:pPr algn="l">
              <a:lnSpc>
                <a:spcPts val="2520"/>
              </a:lnSpc>
              <a:spcBef>
                <a:spcPct val="0"/>
              </a:spcBef>
            </a:pPr>
            <a:r>
              <a:rPr lang="en-US" sz="1800">
                <a:solidFill>
                  <a:srgbClr val="100A40"/>
                </a:solidFill>
                <a:latin typeface="HK Grotesk Light"/>
              </a:rPr>
              <a:t>Road Safety Awareness</a:t>
            </a:r>
          </a:p>
        </p:txBody>
      </p:sp>
      <p:sp>
        <p:nvSpPr>
          <p:cNvPr name="AutoShape 11" id="11"/>
          <p:cNvSpPr/>
          <p:nvPr/>
        </p:nvSpPr>
        <p:spPr>
          <a:xfrm rot="0">
            <a:off x="7532218" y="3550607"/>
            <a:ext cx="481278" cy="0"/>
          </a:xfrm>
          <a:prstGeom prst="line">
            <a:avLst/>
          </a:prstGeom>
          <a:ln cap="rnd" w="19050">
            <a:solidFill>
              <a:srgbClr val="0B1E60"/>
            </a:solidFill>
            <a:prstDash val="solid"/>
            <a:headEnd type="none" len="sm" w="sm"/>
            <a:tailEnd type="triangle" len="med" w="lg"/>
          </a:ln>
        </p:spPr>
      </p:sp>
      <p:sp>
        <p:nvSpPr>
          <p:cNvPr name="AutoShape 12" id="12"/>
          <p:cNvSpPr/>
          <p:nvPr/>
        </p:nvSpPr>
        <p:spPr>
          <a:xfrm rot="0">
            <a:off x="7450962" y="6319255"/>
            <a:ext cx="481278" cy="0"/>
          </a:xfrm>
          <a:prstGeom prst="line">
            <a:avLst/>
          </a:prstGeom>
          <a:ln cap="rnd" w="19050">
            <a:solidFill>
              <a:srgbClr val="0B1E60"/>
            </a:solidFill>
            <a:prstDash val="solid"/>
            <a:headEnd type="none" len="sm" w="sm"/>
            <a:tailEnd type="triangle" len="med" w="lg"/>
          </a:ln>
        </p:spPr>
      </p:sp>
      <p:sp>
        <p:nvSpPr>
          <p:cNvPr name="TextBox 13" id="13"/>
          <p:cNvSpPr txBox="true"/>
          <p:nvPr/>
        </p:nvSpPr>
        <p:spPr>
          <a:xfrm rot="0">
            <a:off x="8479422" y="4041213"/>
            <a:ext cx="6930214" cy="1553845"/>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HK Grotesk Light"/>
              </a:rPr>
              <a:t>Costs such as wear and tear, fuel, insurance premiums, legal fees and claims from employees and third parties, fewer vehicles off the road for repair as a result of road crashes and injuries can be effectively reduced annually.</a:t>
            </a:r>
          </a:p>
        </p:txBody>
      </p:sp>
      <p:sp>
        <p:nvSpPr>
          <p:cNvPr name="TextBox 14" id="14"/>
          <p:cNvSpPr txBox="true"/>
          <p:nvPr/>
        </p:nvSpPr>
        <p:spPr>
          <a:xfrm rot="0">
            <a:off x="8479422" y="3356203"/>
            <a:ext cx="6930214" cy="582930"/>
          </a:xfrm>
          <a:prstGeom prst="rect">
            <a:avLst/>
          </a:prstGeom>
        </p:spPr>
        <p:txBody>
          <a:bodyPr anchor="t" rtlCol="false" tIns="0" lIns="0" bIns="0" rIns="0">
            <a:spAutoFit/>
          </a:bodyPr>
          <a:lstStyle/>
          <a:p>
            <a:pPr algn="l" marL="0" indent="0" lvl="0">
              <a:lnSpc>
                <a:spcPts val="4680"/>
              </a:lnSpc>
              <a:spcBef>
                <a:spcPct val="0"/>
              </a:spcBef>
            </a:pPr>
            <a:r>
              <a:rPr lang="en-US" sz="3600" spc="-107">
                <a:solidFill>
                  <a:srgbClr val="299740"/>
                </a:solidFill>
                <a:latin typeface="HK Grotesk Bold"/>
              </a:rPr>
              <a:t>Reduces and controls costs</a:t>
            </a:r>
          </a:p>
        </p:txBody>
      </p:sp>
      <p:sp>
        <p:nvSpPr>
          <p:cNvPr name="TextBox 15" id="15"/>
          <p:cNvSpPr txBox="true"/>
          <p:nvPr/>
        </p:nvSpPr>
        <p:spPr>
          <a:xfrm rot="0">
            <a:off x="8473171" y="7406640"/>
            <a:ext cx="6898366" cy="1944370"/>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HK Grotesk Light"/>
              </a:rPr>
              <a:t>This prevents and minimizes road traffic crashes and injuries involving pedestrians, motorists and cyclists. Some examples are the use of safety belts at all times when one is driving, not driving under the influence of alcohol, not using ,mobile phones while driving etc.</a:t>
            </a:r>
          </a:p>
        </p:txBody>
      </p:sp>
      <p:sp>
        <p:nvSpPr>
          <p:cNvPr name="TextBox 16" id="16"/>
          <p:cNvSpPr txBox="true"/>
          <p:nvPr/>
        </p:nvSpPr>
        <p:spPr>
          <a:xfrm rot="0">
            <a:off x="8473171" y="6128385"/>
            <a:ext cx="6898366" cy="1173480"/>
          </a:xfrm>
          <a:prstGeom prst="rect">
            <a:avLst/>
          </a:prstGeom>
        </p:spPr>
        <p:txBody>
          <a:bodyPr anchor="t" rtlCol="false" tIns="0" lIns="0" bIns="0" rIns="0">
            <a:spAutoFit/>
          </a:bodyPr>
          <a:lstStyle/>
          <a:p>
            <a:pPr algn="l" marL="0" indent="0" lvl="0">
              <a:lnSpc>
                <a:spcPts val="4680"/>
              </a:lnSpc>
              <a:spcBef>
                <a:spcPct val="0"/>
              </a:spcBef>
            </a:pPr>
            <a:r>
              <a:rPr lang="en-US" sz="3600" spc="-107">
                <a:solidFill>
                  <a:srgbClr val="299740"/>
                </a:solidFill>
                <a:latin typeface="HK Grotesk Bold"/>
              </a:rPr>
              <a:t>Promotes a culture of safe driving by the public</a:t>
            </a:r>
          </a:p>
        </p:txBody>
      </p:sp>
      <p:pic>
        <p:nvPicPr>
          <p:cNvPr name="Picture 17" id="17"/>
          <p:cNvPicPr>
            <a:picLocks noChangeAspect="true"/>
          </p:cNvPicPr>
          <p:nvPr/>
        </p:nvPicPr>
        <p:blipFill>
          <a:blip r:embed="rId2"/>
          <a:srcRect l="0" t="0" r="0" b="0"/>
          <a:stretch>
            <a:fillRect/>
          </a:stretch>
        </p:blipFill>
        <p:spPr>
          <a:xfrm flipH="false" flipV="false" rot="0">
            <a:off x="1028700" y="1028700"/>
            <a:ext cx="1874562" cy="1874562"/>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5400000">
            <a:off x="-5143500" y="5138738"/>
            <a:ext cx="10287000" cy="0"/>
          </a:xfrm>
          <a:prstGeom prst="line">
            <a:avLst/>
          </a:prstGeom>
          <a:ln cap="rnd" w="9525">
            <a:solidFill>
              <a:srgbClr val="000000">
                <a:alpha val="29804"/>
              </a:srgbClr>
            </a:solidFill>
            <a:prstDash val="solid"/>
            <a:headEnd type="none" len="sm" w="sm"/>
            <a:tailEnd type="none" len="sm" w="sm"/>
          </a:ln>
        </p:spPr>
      </p:sp>
      <p:sp>
        <p:nvSpPr>
          <p:cNvPr name="AutoShape 3" id="3"/>
          <p:cNvSpPr/>
          <p:nvPr/>
        </p:nvSpPr>
        <p:spPr>
          <a:xfrm rot="0">
            <a:off x="0" y="7875"/>
            <a:ext cx="18288000" cy="1597395"/>
          </a:xfrm>
          <a:prstGeom prst="rect">
            <a:avLst/>
          </a:prstGeom>
          <a:solidFill>
            <a:srgbClr val="299740"/>
          </a:solidFill>
        </p:spPr>
      </p:sp>
      <p:grpSp>
        <p:nvGrpSpPr>
          <p:cNvPr name="Group 4" id="4"/>
          <p:cNvGrpSpPr/>
          <p:nvPr/>
        </p:nvGrpSpPr>
        <p:grpSpPr>
          <a:xfrm rot="0">
            <a:off x="6699760" y="6776122"/>
            <a:ext cx="4957171" cy="2925040"/>
            <a:chOff x="0" y="0"/>
            <a:chExt cx="6609561" cy="3900053"/>
          </a:xfrm>
        </p:grpSpPr>
        <p:sp>
          <p:nvSpPr>
            <p:cNvPr name="TextBox 5" id="5"/>
            <p:cNvSpPr txBox="true"/>
            <p:nvPr/>
          </p:nvSpPr>
          <p:spPr>
            <a:xfrm rot="0">
              <a:off x="0" y="1259300"/>
              <a:ext cx="6609561" cy="2640753"/>
            </a:xfrm>
            <a:prstGeom prst="rect">
              <a:avLst/>
            </a:prstGeom>
          </p:spPr>
          <p:txBody>
            <a:bodyPr anchor="t" rtlCol="false" tIns="0" lIns="0" bIns="0" rIns="0">
              <a:spAutoFit/>
            </a:bodyPr>
            <a:lstStyle/>
            <a:p>
              <a:pPr>
                <a:lnSpc>
                  <a:spcPts val="2659"/>
                </a:lnSpc>
              </a:pPr>
              <a:r>
                <a:rPr lang="en-US" sz="1899">
                  <a:solidFill>
                    <a:srgbClr val="000000"/>
                  </a:solidFill>
                  <a:latin typeface="HK Grotesk Light"/>
                </a:rPr>
                <a:t>Provides for the safety, health and welfare of workers and all persons lawfully present at workplaces.</a:t>
              </a:r>
            </a:p>
            <a:p>
              <a:pPr algn="l" marL="0" indent="0" lvl="0">
                <a:lnSpc>
                  <a:spcPts val="2659"/>
                </a:lnSpc>
                <a:spcBef>
                  <a:spcPct val="0"/>
                </a:spcBef>
              </a:pPr>
              <a:r>
                <a:rPr lang="en-US" sz="1899">
                  <a:solidFill>
                    <a:srgbClr val="000000"/>
                  </a:solidFill>
                  <a:latin typeface="HK Grotesk Light"/>
                </a:rPr>
                <a:t>This includes driving or riding at work, whether in a company vehicle, a hired vehicle or the employee’s own vehicle.</a:t>
              </a:r>
            </a:p>
          </p:txBody>
        </p:sp>
        <p:sp>
          <p:nvSpPr>
            <p:cNvPr name="TextBox 6" id="6"/>
            <p:cNvSpPr txBox="true"/>
            <p:nvPr/>
          </p:nvSpPr>
          <p:spPr>
            <a:xfrm rot="0">
              <a:off x="0" y="-28575"/>
              <a:ext cx="6609561" cy="1078442"/>
            </a:xfrm>
            <a:prstGeom prst="rect">
              <a:avLst/>
            </a:prstGeom>
          </p:spPr>
          <p:txBody>
            <a:bodyPr anchor="t" rtlCol="false" tIns="0" lIns="0" bIns="0" rIns="0">
              <a:spAutoFit/>
            </a:bodyPr>
            <a:lstStyle/>
            <a:p>
              <a:pPr algn="l" marL="0" indent="0" lvl="0">
                <a:lnSpc>
                  <a:spcPts val="3249"/>
                </a:lnSpc>
                <a:spcBef>
                  <a:spcPct val="0"/>
                </a:spcBef>
              </a:pPr>
              <a:r>
                <a:rPr lang="en-US" sz="2499">
                  <a:solidFill>
                    <a:srgbClr val="299740"/>
                  </a:solidFill>
                  <a:latin typeface="HK Grotesk Bold Bold"/>
                </a:rPr>
                <a:t>The Occupational Safety and Health ACT, 2007</a:t>
              </a:r>
            </a:p>
          </p:txBody>
        </p:sp>
      </p:grpSp>
      <p:grpSp>
        <p:nvGrpSpPr>
          <p:cNvPr name="Group 7" id="7"/>
          <p:cNvGrpSpPr/>
          <p:nvPr/>
        </p:nvGrpSpPr>
        <p:grpSpPr>
          <a:xfrm rot="0">
            <a:off x="611363" y="2467444"/>
            <a:ext cx="4957171" cy="3535289"/>
            <a:chOff x="0" y="0"/>
            <a:chExt cx="6609561" cy="4713719"/>
          </a:xfrm>
        </p:grpSpPr>
        <p:sp>
          <p:nvSpPr>
            <p:cNvPr name="TextBox 8" id="8"/>
            <p:cNvSpPr txBox="true"/>
            <p:nvPr/>
          </p:nvSpPr>
          <p:spPr>
            <a:xfrm rot="0">
              <a:off x="0" y="739466"/>
              <a:ext cx="6609561" cy="3974253"/>
            </a:xfrm>
            <a:prstGeom prst="rect">
              <a:avLst/>
            </a:prstGeom>
          </p:spPr>
          <p:txBody>
            <a:bodyPr anchor="t" rtlCol="false" tIns="0" lIns="0" bIns="0" rIns="0">
              <a:spAutoFit/>
            </a:bodyPr>
            <a:lstStyle/>
            <a:p>
              <a:pPr>
                <a:lnSpc>
                  <a:spcPts val="2659"/>
                </a:lnSpc>
              </a:pPr>
              <a:r>
                <a:rPr lang="en-US" sz="1899">
                  <a:solidFill>
                    <a:srgbClr val="000000"/>
                  </a:solidFill>
                  <a:latin typeface="HK Grotesk Light"/>
                </a:rPr>
                <a:t>In Kenya, speed limiters are a mandatory requirement for all Commercial Vehicles and Passenger Service Vehicles (PSVs).</a:t>
              </a:r>
            </a:p>
            <a:p>
              <a:pPr>
                <a:lnSpc>
                  <a:spcPts val="2659"/>
                </a:lnSpc>
              </a:pPr>
            </a:p>
            <a:p>
              <a:pPr>
                <a:lnSpc>
                  <a:spcPts val="2659"/>
                </a:lnSpc>
              </a:pPr>
              <a:r>
                <a:rPr lang="en-US" sz="1899">
                  <a:solidFill>
                    <a:srgbClr val="000000"/>
                  </a:solidFill>
                  <a:latin typeface="HK Grotesk Light"/>
                </a:rPr>
                <a:t>The KS 2295-1:2018 standard specifies requirements for the performance and installation of devices designed to limit the maximum road speed of motor vehicles by control of engine power.</a:t>
              </a:r>
            </a:p>
          </p:txBody>
        </p:sp>
        <p:sp>
          <p:nvSpPr>
            <p:cNvPr name="TextBox 9" id="9"/>
            <p:cNvSpPr txBox="true"/>
            <p:nvPr/>
          </p:nvSpPr>
          <p:spPr>
            <a:xfrm rot="0">
              <a:off x="0" y="-28575"/>
              <a:ext cx="6609561" cy="532342"/>
            </a:xfrm>
            <a:prstGeom prst="rect">
              <a:avLst/>
            </a:prstGeom>
          </p:spPr>
          <p:txBody>
            <a:bodyPr anchor="t" rtlCol="false" tIns="0" lIns="0" bIns="0" rIns="0">
              <a:spAutoFit/>
            </a:bodyPr>
            <a:lstStyle/>
            <a:p>
              <a:pPr>
                <a:lnSpc>
                  <a:spcPts val="3250"/>
                </a:lnSpc>
                <a:spcBef>
                  <a:spcPct val="0"/>
                </a:spcBef>
              </a:pPr>
              <a:r>
                <a:rPr lang="en-US" sz="2500">
                  <a:solidFill>
                    <a:srgbClr val="299740"/>
                  </a:solidFill>
                  <a:latin typeface="HK Grotesk Bold Bold"/>
                </a:rPr>
                <a:t>The NTSA Act 2012</a:t>
              </a:r>
            </a:p>
          </p:txBody>
        </p:sp>
      </p:grpSp>
      <p:grpSp>
        <p:nvGrpSpPr>
          <p:cNvPr name="Group 10" id="10"/>
          <p:cNvGrpSpPr/>
          <p:nvPr/>
        </p:nvGrpSpPr>
        <p:grpSpPr>
          <a:xfrm rot="0">
            <a:off x="12778911" y="6776122"/>
            <a:ext cx="4957171" cy="1191809"/>
            <a:chOff x="0" y="0"/>
            <a:chExt cx="6609561" cy="1589078"/>
          </a:xfrm>
        </p:grpSpPr>
        <p:sp>
          <p:nvSpPr>
            <p:cNvPr name="TextBox 11" id="11"/>
            <p:cNvSpPr txBox="true"/>
            <p:nvPr/>
          </p:nvSpPr>
          <p:spPr>
            <a:xfrm rot="0">
              <a:off x="0" y="726325"/>
              <a:ext cx="6609561" cy="862753"/>
            </a:xfrm>
            <a:prstGeom prst="rect">
              <a:avLst/>
            </a:prstGeom>
          </p:spPr>
          <p:txBody>
            <a:bodyPr anchor="t" rtlCol="false" tIns="0" lIns="0" bIns="0" rIns="0">
              <a:spAutoFit/>
            </a:bodyPr>
            <a:lstStyle/>
            <a:p>
              <a:pPr algn="l" marL="0" indent="0" lvl="0">
                <a:lnSpc>
                  <a:spcPts val="2659"/>
                </a:lnSpc>
                <a:spcBef>
                  <a:spcPct val="0"/>
                </a:spcBef>
              </a:pPr>
              <a:r>
                <a:rPr lang="en-US" sz="1899">
                  <a:solidFill>
                    <a:srgbClr val="000000"/>
                  </a:solidFill>
                  <a:latin typeface="HK Grotesk Light"/>
                </a:rPr>
                <a:t>The Act sets out all traffic offences and penalties for cases such as the use of seat belts.</a:t>
              </a:r>
            </a:p>
          </p:txBody>
        </p:sp>
        <p:sp>
          <p:nvSpPr>
            <p:cNvPr name="TextBox 12" id="12"/>
            <p:cNvSpPr txBox="true"/>
            <p:nvPr/>
          </p:nvSpPr>
          <p:spPr>
            <a:xfrm rot="0">
              <a:off x="0" y="-28575"/>
              <a:ext cx="6609561" cy="532342"/>
            </a:xfrm>
            <a:prstGeom prst="rect">
              <a:avLst/>
            </a:prstGeom>
          </p:spPr>
          <p:txBody>
            <a:bodyPr anchor="t" rtlCol="false" tIns="0" lIns="0" bIns="0" rIns="0">
              <a:spAutoFit/>
            </a:bodyPr>
            <a:lstStyle/>
            <a:p>
              <a:pPr algn="l" marL="0" indent="0" lvl="0">
                <a:lnSpc>
                  <a:spcPts val="3249"/>
                </a:lnSpc>
                <a:spcBef>
                  <a:spcPct val="0"/>
                </a:spcBef>
              </a:pPr>
              <a:r>
                <a:rPr lang="en-US" sz="2499">
                  <a:solidFill>
                    <a:srgbClr val="299740"/>
                  </a:solidFill>
                  <a:latin typeface="HK Grotesk Bold Bold"/>
                </a:rPr>
                <a:t>Traffic Act</a:t>
              </a:r>
            </a:p>
          </p:txBody>
        </p:sp>
      </p:grpSp>
      <p:grpSp>
        <p:nvGrpSpPr>
          <p:cNvPr name="Group 13" id="13"/>
          <p:cNvGrpSpPr/>
          <p:nvPr/>
        </p:nvGrpSpPr>
        <p:grpSpPr>
          <a:xfrm rot="0">
            <a:off x="12778911" y="2467444"/>
            <a:ext cx="4957171" cy="1609260"/>
            <a:chOff x="0" y="0"/>
            <a:chExt cx="6609561" cy="2145680"/>
          </a:xfrm>
        </p:grpSpPr>
        <p:sp>
          <p:nvSpPr>
            <p:cNvPr name="TextBox 14" id="14"/>
            <p:cNvSpPr txBox="true"/>
            <p:nvPr/>
          </p:nvSpPr>
          <p:spPr>
            <a:xfrm rot="0">
              <a:off x="0" y="1282927"/>
              <a:ext cx="6609561" cy="862753"/>
            </a:xfrm>
            <a:prstGeom prst="rect">
              <a:avLst/>
            </a:prstGeom>
          </p:spPr>
          <p:txBody>
            <a:bodyPr anchor="t" rtlCol="false" tIns="0" lIns="0" bIns="0" rIns="0">
              <a:spAutoFit/>
            </a:bodyPr>
            <a:lstStyle/>
            <a:p>
              <a:pPr algn="l" marL="0" indent="0" lvl="0">
                <a:lnSpc>
                  <a:spcPts val="2659"/>
                </a:lnSpc>
                <a:spcBef>
                  <a:spcPct val="0"/>
                </a:spcBef>
              </a:pPr>
              <a:r>
                <a:rPr lang="en-US" sz="1899">
                  <a:solidFill>
                    <a:srgbClr val="000000"/>
                  </a:solidFill>
                  <a:latin typeface="HK Grotesk Light"/>
                </a:rPr>
                <a:t>Sets out a compensatory framework for all work related injuries.</a:t>
              </a:r>
            </a:p>
          </p:txBody>
        </p:sp>
        <p:sp>
          <p:nvSpPr>
            <p:cNvPr name="TextBox 15" id="15"/>
            <p:cNvSpPr txBox="true"/>
            <p:nvPr/>
          </p:nvSpPr>
          <p:spPr>
            <a:xfrm rot="0">
              <a:off x="0" y="-28575"/>
              <a:ext cx="6609561" cy="1078442"/>
            </a:xfrm>
            <a:prstGeom prst="rect">
              <a:avLst/>
            </a:prstGeom>
          </p:spPr>
          <p:txBody>
            <a:bodyPr anchor="t" rtlCol="false" tIns="0" lIns="0" bIns="0" rIns="0">
              <a:spAutoFit/>
            </a:bodyPr>
            <a:lstStyle/>
            <a:p>
              <a:pPr algn="l" marL="0" indent="0" lvl="0">
                <a:lnSpc>
                  <a:spcPts val="3249"/>
                </a:lnSpc>
                <a:spcBef>
                  <a:spcPct val="0"/>
                </a:spcBef>
              </a:pPr>
              <a:r>
                <a:rPr lang="en-US" sz="2499">
                  <a:solidFill>
                    <a:srgbClr val="299740"/>
                  </a:solidFill>
                  <a:latin typeface="HK Grotesk Bold Bold"/>
                </a:rPr>
                <a:t>Work Injury Compensation WIBA 2007 Act</a:t>
              </a:r>
            </a:p>
          </p:txBody>
        </p:sp>
      </p:grpSp>
      <p:grpSp>
        <p:nvGrpSpPr>
          <p:cNvPr name="Group 16" id="16"/>
          <p:cNvGrpSpPr/>
          <p:nvPr/>
        </p:nvGrpSpPr>
        <p:grpSpPr>
          <a:xfrm rot="0">
            <a:off x="611363" y="6768306"/>
            <a:ext cx="4957171" cy="1525184"/>
            <a:chOff x="0" y="0"/>
            <a:chExt cx="6609561" cy="2033578"/>
          </a:xfrm>
        </p:grpSpPr>
        <p:sp>
          <p:nvSpPr>
            <p:cNvPr name="TextBox 17" id="17"/>
            <p:cNvSpPr txBox="true"/>
            <p:nvPr/>
          </p:nvSpPr>
          <p:spPr>
            <a:xfrm rot="0">
              <a:off x="0" y="726325"/>
              <a:ext cx="6609561" cy="1307253"/>
            </a:xfrm>
            <a:prstGeom prst="rect">
              <a:avLst/>
            </a:prstGeom>
          </p:spPr>
          <p:txBody>
            <a:bodyPr anchor="t" rtlCol="false" tIns="0" lIns="0" bIns="0" rIns="0">
              <a:spAutoFit/>
            </a:bodyPr>
            <a:lstStyle/>
            <a:p>
              <a:pPr algn="l" marL="0" indent="0" lvl="0">
                <a:lnSpc>
                  <a:spcPts val="2659"/>
                </a:lnSpc>
                <a:spcBef>
                  <a:spcPct val="0"/>
                </a:spcBef>
              </a:pPr>
              <a:r>
                <a:rPr lang="en-US" sz="1899">
                  <a:solidFill>
                    <a:srgbClr val="000000"/>
                  </a:solidFill>
                  <a:latin typeface="HK Grotesk Light"/>
                </a:rPr>
                <a:t>Highlights the rights of every Kenyan citizen including protection to the fundamental right to life.</a:t>
              </a:r>
            </a:p>
          </p:txBody>
        </p:sp>
        <p:sp>
          <p:nvSpPr>
            <p:cNvPr name="TextBox 18" id="18"/>
            <p:cNvSpPr txBox="true"/>
            <p:nvPr/>
          </p:nvSpPr>
          <p:spPr>
            <a:xfrm rot="0">
              <a:off x="0" y="-28575"/>
              <a:ext cx="6609561" cy="532342"/>
            </a:xfrm>
            <a:prstGeom prst="rect">
              <a:avLst/>
            </a:prstGeom>
          </p:spPr>
          <p:txBody>
            <a:bodyPr anchor="t" rtlCol="false" tIns="0" lIns="0" bIns="0" rIns="0">
              <a:spAutoFit/>
            </a:bodyPr>
            <a:lstStyle/>
            <a:p>
              <a:pPr algn="l" marL="0" indent="0" lvl="0">
                <a:lnSpc>
                  <a:spcPts val="3249"/>
                </a:lnSpc>
                <a:spcBef>
                  <a:spcPct val="0"/>
                </a:spcBef>
              </a:pPr>
              <a:r>
                <a:rPr lang="en-US" sz="2499">
                  <a:solidFill>
                    <a:srgbClr val="299740"/>
                  </a:solidFill>
                  <a:latin typeface="HK Grotesk Bold Bold"/>
                </a:rPr>
                <a:t>The Kenyan constitution 2010</a:t>
              </a:r>
            </a:p>
          </p:txBody>
        </p:sp>
      </p:grpSp>
      <p:sp>
        <p:nvSpPr>
          <p:cNvPr name="TextBox 19" id="19"/>
          <p:cNvSpPr txBox="true"/>
          <p:nvPr/>
        </p:nvSpPr>
        <p:spPr>
          <a:xfrm rot="0">
            <a:off x="6699760" y="384298"/>
            <a:ext cx="10105665" cy="815975"/>
          </a:xfrm>
          <a:prstGeom prst="rect">
            <a:avLst/>
          </a:prstGeom>
        </p:spPr>
        <p:txBody>
          <a:bodyPr anchor="t" rtlCol="false" tIns="0" lIns="0" bIns="0" rIns="0">
            <a:spAutoFit/>
          </a:bodyPr>
          <a:lstStyle/>
          <a:p>
            <a:pPr>
              <a:lnSpc>
                <a:spcPts val="3249"/>
              </a:lnSpc>
              <a:spcBef>
                <a:spcPct val="0"/>
              </a:spcBef>
            </a:pPr>
            <a:r>
              <a:rPr lang="en-US" sz="2499">
                <a:solidFill>
                  <a:srgbClr val="FFFFFF"/>
                </a:solidFill>
                <a:latin typeface="HK Grotesk Light"/>
              </a:rPr>
              <a:t>The guiding Framework for implementation of the Road Safety Policy Guidelines</a:t>
            </a:r>
          </a:p>
        </p:txBody>
      </p:sp>
      <p:sp>
        <p:nvSpPr>
          <p:cNvPr name="TextBox 20" id="20"/>
          <p:cNvSpPr txBox="true"/>
          <p:nvPr/>
        </p:nvSpPr>
        <p:spPr>
          <a:xfrm rot="0">
            <a:off x="611363" y="500578"/>
            <a:ext cx="5037186" cy="573889"/>
          </a:xfrm>
          <a:prstGeom prst="rect">
            <a:avLst/>
          </a:prstGeom>
        </p:spPr>
        <p:txBody>
          <a:bodyPr anchor="t" rtlCol="false" tIns="0" lIns="0" bIns="0" rIns="0">
            <a:spAutoFit/>
          </a:bodyPr>
          <a:lstStyle/>
          <a:p>
            <a:pPr>
              <a:lnSpc>
                <a:spcPts val="4630"/>
              </a:lnSpc>
              <a:spcBef>
                <a:spcPct val="0"/>
              </a:spcBef>
            </a:pPr>
            <a:r>
              <a:rPr lang="en-US" sz="3561" spc="-106">
                <a:solidFill>
                  <a:srgbClr val="FFFFFF"/>
                </a:solidFill>
                <a:latin typeface="HK Grotesk Bold"/>
              </a:rPr>
              <a:t>Acts and Regulations</a:t>
            </a:r>
          </a:p>
        </p:txBody>
      </p:sp>
      <p:grpSp>
        <p:nvGrpSpPr>
          <p:cNvPr name="Group 21" id="21"/>
          <p:cNvGrpSpPr/>
          <p:nvPr/>
        </p:nvGrpSpPr>
        <p:grpSpPr>
          <a:xfrm rot="0">
            <a:off x="6696765" y="2467444"/>
            <a:ext cx="4957171" cy="1942635"/>
            <a:chOff x="0" y="0"/>
            <a:chExt cx="6609561" cy="2590180"/>
          </a:xfrm>
        </p:grpSpPr>
        <p:sp>
          <p:nvSpPr>
            <p:cNvPr name="TextBox 22" id="22"/>
            <p:cNvSpPr txBox="true"/>
            <p:nvPr/>
          </p:nvSpPr>
          <p:spPr>
            <a:xfrm rot="0">
              <a:off x="0" y="1282927"/>
              <a:ext cx="6609561" cy="1307253"/>
            </a:xfrm>
            <a:prstGeom prst="rect">
              <a:avLst/>
            </a:prstGeom>
          </p:spPr>
          <p:txBody>
            <a:bodyPr anchor="t" rtlCol="false" tIns="0" lIns="0" bIns="0" rIns="0">
              <a:spAutoFit/>
            </a:bodyPr>
            <a:lstStyle/>
            <a:p>
              <a:pPr algn="l" marL="0" indent="0" lvl="0">
                <a:lnSpc>
                  <a:spcPts val="2659"/>
                </a:lnSpc>
                <a:spcBef>
                  <a:spcPct val="0"/>
                </a:spcBef>
              </a:pPr>
              <a:r>
                <a:rPr lang="en-US" sz="1899">
                  <a:solidFill>
                    <a:srgbClr val="000000"/>
                  </a:solidFill>
                  <a:latin typeface="HK Grotesk Light"/>
                </a:rPr>
                <a:t>Highlights prescriptions and effects of use of certain pharmaceutical drugs some that have effects on drivers while on the road.</a:t>
              </a:r>
            </a:p>
          </p:txBody>
        </p:sp>
        <p:sp>
          <p:nvSpPr>
            <p:cNvPr name="TextBox 23" id="23"/>
            <p:cNvSpPr txBox="true"/>
            <p:nvPr/>
          </p:nvSpPr>
          <p:spPr>
            <a:xfrm rot="0">
              <a:off x="0" y="-28575"/>
              <a:ext cx="6609561" cy="1078442"/>
            </a:xfrm>
            <a:prstGeom prst="rect">
              <a:avLst/>
            </a:prstGeom>
          </p:spPr>
          <p:txBody>
            <a:bodyPr anchor="t" rtlCol="false" tIns="0" lIns="0" bIns="0" rIns="0">
              <a:spAutoFit/>
            </a:bodyPr>
            <a:lstStyle/>
            <a:p>
              <a:pPr algn="l" marL="0" indent="0" lvl="0">
                <a:lnSpc>
                  <a:spcPts val="3250"/>
                </a:lnSpc>
                <a:spcBef>
                  <a:spcPct val="0"/>
                </a:spcBef>
              </a:pPr>
              <a:r>
                <a:rPr lang="en-US" sz="2500">
                  <a:solidFill>
                    <a:srgbClr val="299740"/>
                  </a:solidFill>
                  <a:latin typeface="HK Grotesk Bold Bold"/>
                </a:rPr>
                <a:t>Pharmacy and Poisons Act (Cap. 244)</a:t>
              </a:r>
            </a:p>
          </p:txBody>
        </p:sp>
      </p:grpSp>
      <p:sp>
        <p:nvSpPr>
          <p:cNvPr name="AutoShape 24" id="24"/>
          <p:cNvSpPr/>
          <p:nvPr/>
        </p:nvSpPr>
        <p:spPr>
          <a:xfrm rot="0">
            <a:off x="12213587" y="1595746"/>
            <a:ext cx="9525" cy="8691254"/>
          </a:xfrm>
          <a:prstGeom prst="rect">
            <a:avLst/>
          </a:prstGeom>
          <a:solidFill>
            <a:srgbClr val="000000"/>
          </a:solidFill>
        </p:spPr>
      </p:sp>
      <p:sp>
        <p:nvSpPr>
          <p:cNvPr name="AutoShape 25" id="25"/>
          <p:cNvSpPr/>
          <p:nvPr/>
        </p:nvSpPr>
        <p:spPr>
          <a:xfrm rot="5400000">
            <a:off x="9139237" y="-2822573"/>
            <a:ext cx="9525" cy="18288000"/>
          </a:xfrm>
          <a:prstGeom prst="rect">
            <a:avLst/>
          </a:prstGeom>
          <a:solidFill>
            <a:srgbClr val="000000"/>
          </a:solidFill>
        </p:spPr>
      </p:sp>
      <p:sp>
        <p:nvSpPr>
          <p:cNvPr name="AutoShape 26" id="26"/>
          <p:cNvSpPr/>
          <p:nvPr/>
        </p:nvSpPr>
        <p:spPr>
          <a:xfrm rot="0">
            <a:off x="6133199" y="1605271"/>
            <a:ext cx="9556" cy="8681729"/>
          </a:xfrm>
          <a:prstGeom prst="rect">
            <a:avLst/>
          </a:prstGeom>
          <a:solidFill>
            <a:srgbClr val="000000"/>
          </a:solid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pic>
        <p:nvPicPr>
          <p:cNvPr name="Picture 7" id="7"/>
          <p:cNvPicPr>
            <a:picLocks noChangeAspect="true"/>
          </p:cNvPicPr>
          <p:nvPr/>
        </p:nvPicPr>
        <p:blipFill>
          <a:blip r:embed="rId2"/>
          <a:srcRect l="8777" t="0" r="8777" b="1522"/>
          <a:stretch>
            <a:fillRect/>
          </a:stretch>
        </p:blipFill>
        <p:spPr>
          <a:xfrm flipH="false" flipV="false" rot="0">
            <a:off x="7745178" y="0"/>
            <a:ext cx="8612198" cy="10287000"/>
          </a:xfrm>
          <a:prstGeom prst="rect">
            <a:avLst/>
          </a:prstGeom>
        </p:spPr>
      </p:pic>
      <p:sp>
        <p:nvSpPr>
          <p:cNvPr name="AutoShape 8" id="8"/>
          <p:cNvSpPr/>
          <p:nvPr/>
        </p:nvSpPr>
        <p:spPr>
          <a:xfrm rot="0">
            <a:off x="16357377" y="0"/>
            <a:ext cx="9525" cy="10287000"/>
          </a:xfrm>
          <a:prstGeom prst="rect">
            <a:avLst/>
          </a:prstGeom>
          <a:solidFill>
            <a:srgbClr val="100A40"/>
          </a:solidFill>
        </p:spPr>
      </p:sp>
      <p:sp>
        <p:nvSpPr>
          <p:cNvPr name="AutoShape 9" id="9"/>
          <p:cNvSpPr/>
          <p:nvPr/>
        </p:nvSpPr>
        <p:spPr>
          <a:xfrm rot="0">
            <a:off x="16318439" y="0"/>
            <a:ext cx="87400" cy="2626180"/>
          </a:xfrm>
          <a:prstGeom prst="rect">
            <a:avLst/>
          </a:prstGeom>
          <a:solidFill>
            <a:srgbClr val="299740"/>
          </a:solidFill>
        </p:spPr>
      </p:sp>
      <p:pic>
        <p:nvPicPr>
          <p:cNvPr name="Picture 10" id="10"/>
          <p:cNvPicPr>
            <a:picLocks noChangeAspect="true"/>
          </p:cNvPicPr>
          <p:nvPr/>
        </p:nvPicPr>
        <p:blipFill>
          <a:blip r:embed="rId3"/>
          <a:srcRect l="0" t="0" r="0" b="0"/>
          <a:stretch>
            <a:fillRect/>
          </a:stretch>
        </p:blipFill>
        <p:spPr>
          <a:xfrm flipH="false" flipV="false" rot="0">
            <a:off x="1028700" y="1028700"/>
            <a:ext cx="1874562" cy="1874562"/>
          </a:xfrm>
          <a:prstGeom prst="rect">
            <a:avLst/>
          </a:prstGeom>
        </p:spPr>
      </p:pic>
      <p:sp>
        <p:nvSpPr>
          <p:cNvPr name="TextBox 11" id="11"/>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2" id="12"/>
          <p:cNvSpPr txBox="true"/>
          <p:nvPr/>
        </p:nvSpPr>
        <p:spPr>
          <a:xfrm rot="0">
            <a:off x="1028700" y="4408997"/>
            <a:ext cx="4965875" cy="4879975"/>
          </a:xfrm>
          <a:prstGeom prst="rect">
            <a:avLst/>
          </a:prstGeom>
        </p:spPr>
        <p:txBody>
          <a:bodyPr anchor="t" rtlCol="false" tIns="0" lIns="0" bIns="0" rIns="0">
            <a:spAutoFit/>
          </a:bodyPr>
          <a:lstStyle/>
          <a:p>
            <a:pPr>
              <a:lnSpc>
                <a:spcPts val="7699"/>
              </a:lnSpc>
            </a:pPr>
            <a:r>
              <a:rPr lang="en-US" sz="6999">
                <a:solidFill>
                  <a:srgbClr val="299740"/>
                </a:solidFill>
                <a:latin typeface="HK Grotesk Bold Bold"/>
              </a:rPr>
              <a:t>How To Enhance Road Safety Policies and Procedures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299740"/>
          </a:solidFill>
        </p:spPr>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6613" y="1509460"/>
            <a:ext cx="433287" cy="402680"/>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1028700" y="667485"/>
            <a:ext cx="6397818" cy="4257215"/>
          </a:xfrm>
          <a:prstGeom prst="rect">
            <a:avLst/>
          </a:prstGeom>
        </p:spPr>
      </p:pic>
      <p:pic>
        <p:nvPicPr>
          <p:cNvPr name="Picture 11" id="11"/>
          <p:cNvPicPr>
            <a:picLocks noChangeAspect="true"/>
          </p:cNvPicPr>
          <p:nvPr/>
        </p:nvPicPr>
        <p:blipFill>
          <a:blip r:embed="rId5"/>
          <a:srcRect l="0" t="7714" r="4489" b="3178"/>
          <a:stretch>
            <a:fillRect/>
          </a:stretch>
        </p:blipFill>
        <p:spPr>
          <a:xfrm flipH="false" flipV="false" rot="0">
            <a:off x="8796887" y="5353071"/>
            <a:ext cx="6397818" cy="4265212"/>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6585571"/>
            <a:ext cx="433287" cy="402680"/>
          </a:xfrm>
          <a:prstGeom prst="rect">
            <a:avLst/>
          </a:prstGeom>
        </p:spPr>
      </p:pic>
      <p:sp>
        <p:nvSpPr>
          <p:cNvPr name="TextBox 13" id="13"/>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4" id="14"/>
          <p:cNvSpPr txBox="true"/>
          <p:nvPr/>
        </p:nvSpPr>
        <p:spPr>
          <a:xfrm rot="0">
            <a:off x="9175122" y="1444100"/>
            <a:ext cx="3092471"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Use of Safety Belts</a:t>
            </a:r>
          </a:p>
        </p:txBody>
      </p:sp>
      <p:sp>
        <p:nvSpPr>
          <p:cNvPr name="TextBox 15" id="15"/>
          <p:cNvSpPr txBox="true"/>
          <p:nvPr/>
        </p:nvSpPr>
        <p:spPr>
          <a:xfrm rot="0">
            <a:off x="8546613" y="2173612"/>
            <a:ext cx="6898366" cy="1944370"/>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HK Grotesk Light"/>
              </a:rPr>
              <a:t>Seat belts are the best defense against impaired, aggressive, and distracted drivers. Being buckled up during a crash helps keep you safe and secure inside your vehicle; being completely ejected from a vehicle is almost always deadly.</a:t>
            </a:r>
          </a:p>
        </p:txBody>
      </p:sp>
      <p:sp>
        <p:nvSpPr>
          <p:cNvPr name="TextBox 16" id="16"/>
          <p:cNvSpPr txBox="true"/>
          <p:nvPr/>
        </p:nvSpPr>
        <p:spPr>
          <a:xfrm rot="0">
            <a:off x="1657209" y="6520211"/>
            <a:ext cx="3506501"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Use of Speed Limiters</a:t>
            </a:r>
          </a:p>
        </p:txBody>
      </p:sp>
      <p:sp>
        <p:nvSpPr>
          <p:cNvPr name="TextBox 17" id="17"/>
          <p:cNvSpPr txBox="true"/>
          <p:nvPr/>
        </p:nvSpPr>
        <p:spPr>
          <a:xfrm rot="0">
            <a:off x="1028700" y="7249723"/>
            <a:ext cx="6898366" cy="1163320"/>
          </a:xfrm>
          <a:prstGeom prst="rect">
            <a:avLst/>
          </a:prstGeom>
        </p:spPr>
        <p:txBody>
          <a:bodyPr anchor="t" rtlCol="false" tIns="0" lIns="0" bIns="0" rIns="0">
            <a:spAutoFit/>
          </a:bodyPr>
          <a:lstStyle/>
          <a:p>
            <a:pPr>
              <a:lnSpc>
                <a:spcPts val="3079"/>
              </a:lnSpc>
            </a:pPr>
            <a:r>
              <a:rPr lang="en-US" sz="2199">
                <a:solidFill>
                  <a:srgbClr val="000000"/>
                </a:solidFill>
                <a:latin typeface="HK Grotesk Light"/>
              </a:rPr>
              <a:t>All PSVs and Commercial vehicles must be fitted with</a:t>
            </a:r>
          </a:p>
          <a:p>
            <a:pPr algn="l" marL="0" indent="0" lvl="0">
              <a:lnSpc>
                <a:spcPts val="3079"/>
              </a:lnSpc>
              <a:spcBef>
                <a:spcPct val="0"/>
              </a:spcBef>
            </a:pPr>
            <a:r>
              <a:rPr lang="en-US" sz="2199">
                <a:solidFill>
                  <a:srgbClr val="000000"/>
                </a:solidFill>
                <a:latin typeface="HK Grotesk Light"/>
              </a:rPr>
              <a:t>regulated digital speed limiters as per the NTSA regulations.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299740"/>
          </a:solidFill>
        </p:spPr>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6613" y="1509460"/>
            <a:ext cx="433287" cy="402680"/>
          </a:xfrm>
          <a:prstGeom prst="rect">
            <a:avLst/>
          </a:prstGeom>
        </p:spPr>
      </p:pic>
      <p:pic>
        <p:nvPicPr>
          <p:cNvPr name="Picture 10" id="10"/>
          <p:cNvPicPr>
            <a:picLocks noChangeAspect="true"/>
          </p:cNvPicPr>
          <p:nvPr/>
        </p:nvPicPr>
        <p:blipFill>
          <a:blip r:embed="rId4"/>
          <a:srcRect l="1134" t="0" r="1134" b="2268"/>
          <a:stretch>
            <a:fillRect/>
          </a:stretch>
        </p:blipFill>
        <p:spPr>
          <a:xfrm flipH="false" flipV="false" rot="0">
            <a:off x="1028700" y="667485"/>
            <a:ext cx="6397818" cy="4265212"/>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8796887" y="5353071"/>
            <a:ext cx="6397818" cy="4265212"/>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6585571"/>
            <a:ext cx="433287" cy="402680"/>
          </a:xfrm>
          <a:prstGeom prst="rect">
            <a:avLst/>
          </a:prstGeom>
        </p:spPr>
      </p:pic>
      <p:sp>
        <p:nvSpPr>
          <p:cNvPr name="TextBox 13" id="13"/>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4" id="14"/>
          <p:cNvSpPr txBox="true"/>
          <p:nvPr/>
        </p:nvSpPr>
        <p:spPr>
          <a:xfrm rot="0">
            <a:off x="9175122" y="1444100"/>
            <a:ext cx="5083002"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Use of Retro-Reflective Materials</a:t>
            </a:r>
          </a:p>
        </p:txBody>
      </p:sp>
      <p:sp>
        <p:nvSpPr>
          <p:cNvPr name="TextBox 15" id="15"/>
          <p:cNvSpPr txBox="true"/>
          <p:nvPr/>
        </p:nvSpPr>
        <p:spPr>
          <a:xfrm rot="0">
            <a:off x="8546613" y="2173612"/>
            <a:ext cx="6898366" cy="2334895"/>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HK Grotesk Light"/>
              </a:rPr>
              <a:t>The National Transport and Safety Authority requires all motorists to make themselves and commercial vehicles highly visible through the use of reflective safety markings on the rear and sides of heavy goods vehicles such as trucks, trailers, school buses and other large vehicles.</a:t>
            </a:r>
          </a:p>
        </p:txBody>
      </p:sp>
      <p:sp>
        <p:nvSpPr>
          <p:cNvPr name="TextBox 16" id="16"/>
          <p:cNvSpPr txBox="true"/>
          <p:nvPr/>
        </p:nvSpPr>
        <p:spPr>
          <a:xfrm rot="0">
            <a:off x="1657209" y="6520211"/>
            <a:ext cx="3768480"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Use of Traffic Cameras</a:t>
            </a:r>
          </a:p>
        </p:txBody>
      </p:sp>
      <p:sp>
        <p:nvSpPr>
          <p:cNvPr name="TextBox 17" id="17"/>
          <p:cNvSpPr txBox="true"/>
          <p:nvPr/>
        </p:nvSpPr>
        <p:spPr>
          <a:xfrm rot="0">
            <a:off x="1028700" y="7249723"/>
            <a:ext cx="6898366" cy="1163320"/>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HK Grotesk Light"/>
              </a:rPr>
              <a:t>They can help monitor and capture traffic offenders who do not follow the traffic rules and are a danger to other motorists.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299740"/>
          </a:solidFill>
        </p:spPr>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6613" y="1509460"/>
            <a:ext cx="433287" cy="402680"/>
          </a:xfrm>
          <a:prstGeom prst="rect">
            <a:avLst/>
          </a:prstGeom>
        </p:spPr>
      </p:pic>
      <p:pic>
        <p:nvPicPr>
          <p:cNvPr name="Picture 10" id="10"/>
          <p:cNvPicPr>
            <a:picLocks noChangeAspect="true"/>
          </p:cNvPicPr>
          <p:nvPr/>
        </p:nvPicPr>
        <p:blipFill>
          <a:blip r:embed="rId4"/>
          <a:srcRect l="285" t="327" r="285" b="0"/>
          <a:stretch>
            <a:fillRect/>
          </a:stretch>
        </p:blipFill>
        <p:spPr>
          <a:xfrm flipH="false" flipV="false" rot="0">
            <a:off x="1028700" y="667485"/>
            <a:ext cx="6397818" cy="4265212"/>
          </a:xfrm>
          <a:prstGeom prst="rect">
            <a:avLst/>
          </a:prstGeom>
        </p:spPr>
      </p:pic>
      <p:pic>
        <p:nvPicPr>
          <p:cNvPr name="Picture 11" id="11"/>
          <p:cNvPicPr>
            <a:picLocks noChangeAspect="true"/>
          </p:cNvPicPr>
          <p:nvPr/>
        </p:nvPicPr>
        <p:blipFill>
          <a:blip r:embed="rId5"/>
          <a:srcRect l="0" t="12775" r="0" b="20433"/>
          <a:stretch>
            <a:fillRect/>
          </a:stretch>
        </p:blipFill>
        <p:spPr>
          <a:xfrm flipH="false" flipV="false" rot="0">
            <a:off x="8808782" y="5353071"/>
            <a:ext cx="6385924" cy="4265212"/>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6585571"/>
            <a:ext cx="433287" cy="402680"/>
          </a:xfrm>
          <a:prstGeom prst="rect">
            <a:avLst/>
          </a:prstGeom>
        </p:spPr>
      </p:pic>
      <p:sp>
        <p:nvSpPr>
          <p:cNvPr name="TextBox 13" id="13"/>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4" id="14"/>
          <p:cNvSpPr txBox="true"/>
          <p:nvPr/>
        </p:nvSpPr>
        <p:spPr>
          <a:xfrm rot="0">
            <a:off x="9175122" y="1444100"/>
            <a:ext cx="6019583"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Drivers to Use Daytime Running Lights</a:t>
            </a:r>
          </a:p>
        </p:txBody>
      </p:sp>
      <p:sp>
        <p:nvSpPr>
          <p:cNvPr name="TextBox 15" id="15"/>
          <p:cNvSpPr txBox="true"/>
          <p:nvPr/>
        </p:nvSpPr>
        <p:spPr>
          <a:xfrm rot="0">
            <a:off x="8546613" y="2173612"/>
            <a:ext cx="6898366" cy="1553845"/>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HK Grotesk Light"/>
              </a:rPr>
              <a:t>They should be used to help drivers navigate through poor light conditions such as in foggy areas. They work great as a way to identify the car using them to other cars on the road.</a:t>
            </a:r>
          </a:p>
        </p:txBody>
      </p:sp>
      <p:sp>
        <p:nvSpPr>
          <p:cNvPr name="TextBox 16" id="16"/>
          <p:cNvSpPr txBox="true"/>
          <p:nvPr/>
        </p:nvSpPr>
        <p:spPr>
          <a:xfrm rot="0">
            <a:off x="1657209" y="6520211"/>
            <a:ext cx="6269857"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Installation of Overhead Lights on Trucks</a:t>
            </a:r>
          </a:p>
        </p:txBody>
      </p:sp>
      <p:sp>
        <p:nvSpPr>
          <p:cNvPr name="TextBox 17" id="17"/>
          <p:cNvSpPr txBox="true"/>
          <p:nvPr/>
        </p:nvSpPr>
        <p:spPr>
          <a:xfrm rot="0">
            <a:off x="1028700" y="7249723"/>
            <a:ext cx="6898366" cy="1163320"/>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HK Grotesk Light"/>
              </a:rPr>
              <a:t>They can help increase the visibility of trucks on the road especially at night or in areas where there are poor light conditions.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299740"/>
          </a:solidFill>
        </p:spPr>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68767" y="8599760"/>
            <a:ext cx="433287" cy="402680"/>
          </a:xfrm>
          <a:prstGeom prst="rect">
            <a:avLst/>
          </a:prstGeom>
        </p:spPr>
      </p:pic>
      <p:sp>
        <p:nvSpPr>
          <p:cNvPr name="TextBox 10" id="10"/>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1" id="11"/>
          <p:cNvSpPr txBox="true"/>
          <p:nvPr/>
        </p:nvSpPr>
        <p:spPr>
          <a:xfrm rot="0">
            <a:off x="1028700" y="4408997"/>
            <a:ext cx="4965875" cy="1965325"/>
          </a:xfrm>
          <a:prstGeom prst="rect">
            <a:avLst/>
          </a:prstGeom>
        </p:spPr>
        <p:txBody>
          <a:bodyPr anchor="t" rtlCol="false" tIns="0" lIns="0" bIns="0" rIns="0">
            <a:spAutoFit/>
          </a:bodyPr>
          <a:lstStyle/>
          <a:p>
            <a:pPr>
              <a:lnSpc>
                <a:spcPts val="7699"/>
              </a:lnSpc>
            </a:pPr>
            <a:r>
              <a:rPr lang="en-US" sz="6999">
                <a:solidFill>
                  <a:srgbClr val="299740"/>
                </a:solidFill>
                <a:latin typeface="HK Grotesk Bold Bold"/>
              </a:rPr>
              <a:t>Road Safety Tips</a:t>
            </a:r>
          </a:p>
        </p:txBody>
      </p:sp>
      <p:sp>
        <p:nvSpPr>
          <p:cNvPr name="TextBox 12" id="12"/>
          <p:cNvSpPr txBox="true"/>
          <p:nvPr/>
        </p:nvSpPr>
        <p:spPr>
          <a:xfrm rot="0">
            <a:off x="8597276" y="8534400"/>
            <a:ext cx="6500260" cy="9906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Avoid distractions when driving such as using mobile phones</a:t>
            </a:r>
          </a:p>
        </p:txBody>
      </p:sp>
      <p:sp>
        <p:nvSpPr>
          <p:cNvPr name="TextBox 13" id="13"/>
          <p:cNvSpPr txBox="true"/>
          <p:nvPr/>
        </p:nvSpPr>
        <p:spPr>
          <a:xfrm rot="0">
            <a:off x="8621101" y="4819651"/>
            <a:ext cx="3250130"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Don't drink and drive</a:t>
            </a:r>
          </a:p>
        </p:txBody>
      </p:sp>
      <p:sp>
        <p:nvSpPr>
          <p:cNvPr name="TextBox 14" id="14"/>
          <p:cNvSpPr txBox="true"/>
          <p:nvPr/>
        </p:nvSpPr>
        <p:spPr>
          <a:xfrm rot="0">
            <a:off x="8621101" y="5562601"/>
            <a:ext cx="1707062"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Slow down</a:t>
            </a:r>
          </a:p>
        </p:txBody>
      </p:sp>
      <p:sp>
        <p:nvSpPr>
          <p:cNvPr name="TextBox 15" id="15"/>
          <p:cNvSpPr txBox="true"/>
          <p:nvPr/>
        </p:nvSpPr>
        <p:spPr>
          <a:xfrm rot="0">
            <a:off x="8621101" y="6305551"/>
            <a:ext cx="1802607"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Walk safely</a:t>
            </a:r>
          </a:p>
        </p:txBody>
      </p:sp>
      <p:sp>
        <p:nvSpPr>
          <p:cNvPr name="TextBox 16" id="16"/>
          <p:cNvSpPr txBox="true"/>
          <p:nvPr/>
        </p:nvSpPr>
        <p:spPr>
          <a:xfrm rot="0">
            <a:off x="8621101" y="7048501"/>
            <a:ext cx="3713517"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Use car seats for babies</a:t>
            </a:r>
          </a:p>
        </p:txBody>
      </p:sp>
      <p:sp>
        <p:nvSpPr>
          <p:cNvPr name="TextBox 17" id="17"/>
          <p:cNvSpPr txBox="true"/>
          <p:nvPr/>
        </p:nvSpPr>
        <p:spPr>
          <a:xfrm rot="0">
            <a:off x="8621101" y="7791450"/>
            <a:ext cx="5067077"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Keep your distance while driving</a:t>
            </a:r>
          </a:p>
        </p:txBody>
      </p:sp>
      <p:sp>
        <p:nvSpPr>
          <p:cNvPr name="TextBox 18" id="18"/>
          <p:cNvSpPr txBox="true"/>
          <p:nvPr/>
        </p:nvSpPr>
        <p:spPr>
          <a:xfrm rot="0">
            <a:off x="8621101" y="4075622"/>
            <a:ext cx="3570198"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Obey the traffic rules</a:t>
            </a:r>
          </a:p>
        </p:txBody>
      </p:sp>
      <p:sp>
        <p:nvSpPr>
          <p:cNvPr name="TextBox 19" id="19"/>
          <p:cNvSpPr txBox="true"/>
          <p:nvPr/>
        </p:nvSpPr>
        <p:spPr>
          <a:xfrm rot="0">
            <a:off x="1028700" y="6496051"/>
            <a:ext cx="4965875" cy="2537461"/>
          </a:xfrm>
          <a:prstGeom prst="rect">
            <a:avLst/>
          </a:prstGeom>
        </p:spPr>
        <p:txBody>
          <a:bodyPr anchor="t" rtlCol="false" tIns="0" lIns="0" bIns="0" rIns="0">
            <a:spAutoFit/>
          </a:bodyPr>
          <a:lstStyle/>
          <a:p>
            <a:pPr>
              <a:lnSpc>
                <a:spcPts val="5039"/>
              </a:lnSpc>
              <a:spcBef>
                <a:spcPct val="0"/>
              </a:spcBef>
            </a:pPr>
            <a:r>
              <a:rPr lang="en-US" sz="3599">
                <a:solidFill>
                  <a:srgbClr val="000000"/>
                </a:solidFill>
                <a:latin typeface="HK Grotesk Light"/>
              </a:rPr>
              <a:t>Measures that motorists, cyclists and pedestrians should follow while on the road</a:t>
            </a:r>
          </a:p>
        </p:txBody>
      </p:sp>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92592" y="4885011"/>
            <a:ext cx="433287" cy="402680"/>
          </a:xfrm>
          <a:prstGeom prst="rect">
            <a:avLst/>
          </a:prstGeom>
        </p:spPr>
      </p:pic>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92592" y="5627961"/>
            <a:ext cx="433287" cy="402680"/>
          </a:xfrm>
          <a:prstGeom prst="rect">
            <a:avLst/>
          </a:prstGeom>
        </p:spPr>
      </p:pic>
      <p:pic>
        <p:nvPicPr>
          <p:cNvPr name="Picture 22" id="2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92592" y="6370911"/>
            <a:ext cx="433287" cy="402680"/>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92592" y="7113861"/>
            <a:ext cx="433287" cy="402680"/>
          </a:xfrm>
          <a:prstGeom prst="rect">
            <a:avLst/>
          </a:prstGeom>
        </p:spPr>
      </p:pic>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92592" y="7856810"/>
            <a:ext cx="433287" cy="402680"/>
          </a:xfrm>
          <a:prstGeom prst="rect">
            <a:avLst/>
          </a:prstGeom>
        </p:spPr>
      </p:pic>
      <p:pic>
        <p:nvPicPr>
          <p:cNvPr name="Picture 25" id="2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92592" y="4140982"/>
            <a:ext cx="433287" cy="402680"/>
          </a:xfrm>
          <a:prstGeom prst="rect">
            <a:avLst/>
          </a:prstGeom>
        </p:spPr>
      </p:pic>
      <p:pic>
        <p:nvPicPr>
          <p:cNvPr name="Picture 26" id="26"/>
          <p:cNvPicPr>
            <a:picLocks noChangeAspect="true"/>
          </p:cNvPicPr>
          <p:nvPr/>
        </p:nvPicPr>
        <p:blipFill>
          <a:blip r:embed="rId4"/>
          <a:srcRect l="0" t="0" r="0" b="0"/>
          <a:stretch>
            <a:fillRect/>
          </a:stretch>
        </p:blipFill>
        <p:spPr>
          <a:xfrm flipH="false" flipV="false" rot="0">
            <a:off x="1028700" y="1028700"/>
            <a:ext cx="1874562" cy="1874562"/>
          </a:xfrm>
          <a:prstGeom prst="rect">
            <a:avLst/>
          </a:prstGeom>
        </p:spPr>
      </p:pic>
      <p:pic>
        <p:nvPicPr>
          <p:cNvPr name="Picture 27" id="2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92592" y="3398032"/>
            <a:ext cx="433287" cy="402680"/>
          </a:xfrm>
          <a:prstGeom prst="rect">
            <a:avLst/>
          </a:prstGeom>
        </p:spPr>
      </p:pic>
      <p:sp>
        <p:nvSpPr>
          <p:cNvPr name="TextBox 28" id="28"/>
          <p:cNvSpPr txBox="true"/>
          <p:nvPr/>
        </p:nvSpPr>
        <p:spPr>
          <a:xfrm rot="0">
            <a:off x="8621101" y="3332672"/>
            <a:ext cx="6500260"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Always fasten your seat belt</a:t>
            </a:r>
          </a:p>
        </p:txBody>
      </p:sp>
      <p:pic>
        <p:nvPicPr>
          <p:cNvPr name="Picture 29" id="2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92592" y="2655082"/>
            <a:ext cx="433287" cy="402680"/>
          </a:xfrm>
          <a:prstGeom prst="rect">
            <a:avLst/>
          </a:prstGeom>
        </p:spPr>
      </p:pic>
      <p:sp>
        <p:nvSpPr>
          <p:cNvPr name="TextBox 30" id="30"/>
          <p:cNvSpPr txBox="true"/>
          <p:nvPr/>
        </p:nvSpPr>
        <p:spPr>
          <a:xfrm rot="0">
            <a:off x="8621101" y="2589722"/>
            <a:ext cx="6744773" cy="495300"/>
          </a:xfrm>
          <a:prstGeom prst="rect">
            <a:avLst/>
          </a:prstGeom>
        </p:spPr>
        <p:txBody>
          <a:bodyPr anchor="t" rtlCol="false" tIns="0" lIns="0" bIns="0" rIns="0">
            <a:spAutoFit/>
          </a:bodyPr>
          <a:lstStyle/>
          <a:p>
            <a:pPr algn="l" marL="0" indent="0" lvl="0">
              <a:lnSpc>
                <a:spcPts val="3900"/>
              </a:lnSpc>
              <a:spcBef>
                <a:spcPct val="0"/>
              </a:spcBef>
            </a:pPr>
            <a:r>
              <a:rPr lang="en-US" sz="3000" spc="-90">
                <a:solidFill>
                  <a:srgbClr val="000000"/>
                </a:solidFill>
                <a:latin typeface="HK Grotesk Light"/>
              </a:rPr>
              <a:t>Use designated bridges while crossing roads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pic>
        <p:nvPicPr>
          <p:cNvPr name="Picture 8" id="8"/>
          <p:cNvPicPr>
            <a:picLocks noChangeAspect="true"/>
          </p:cNvPicPr>
          <p:nvPr/>
        </p:nvPicPr>
        <p:blipFill>
          <a:blip r:embed="rId2"/>
          <a:srcRect l="35971" t="0" r="13567" b="0"/>
          <a:stretch>
            <a:fillRect/>
          </a:stretch>
        </p:blipFill>
        <p:spPr>
          <a:xfrm flipH="false" flipV="false" rot="0">
            <a:off x="8580496" y="0"/>
            <a:ext cx="7786406" cy="10287000"/>
          </a:xfrm>
          <a:prstGeom prst="rect">
            <a:avLst/>
          </a:prstGeom>
        </p:spPr>
      </p:pic>
      <p:sp>
        <p:nvSpPr>
          <p:cNvPr name="AutoShape 9" id="9"/>
          <p:cNvSpPr/>
          <p:nvPr/>
        </p:nvSpPr>
        <p:spPr>
          <a:xfrm rot="0">
            <a:off x="16318439" y="-28575"/>
            <a:ext cx="87400" cy="2626180"/>
          </a:xfrm>
          <a:prstGeom prst="rect">
            <a:avLst/>
          </a:prstGeom>
          <a:solidFill>
            <a:srgbClr val="299740"/>
          </a:solidFill>
        </p:spPr>
      </p:sp>
      <p:sp>
        <p:nvSpPr>
          <p:cNvPr name="TextBox 10" id="10"/>
          <p:cNvSpPr txBox="true"/>
          <p:nvPr/>
        </p:nvSpPr>
        <p:spPr>
          <a:xfrm rot="0">
            <a:off x="875939" y="3088481"/>
            <a:ext cx="6056423" cy="1416055"/>
          </a:xfrm>
          <a:prstGeom prst="rect">
            <a:avLst/>
          </a:prstGeom>
        </p:spPr>
        <p:txBody>
          <a:bodyPr anchor="t" rtlCol="false" tIns="0" lIns="0" bIns="0" rIns="0">
            <a:spAutoFit/>
          </a:bodyPr>
          <a:lstStyle/>
          <a:p>
            <a:pPr>
              <a:lnSpc>
                <a:spcPts val="5500"/>
              </a:lnSpc>
            </a:pPr>
            <a:r>
              <a:rPr lang="en-US" sz="5000">
                <a:solidFill>
                  <a:srgbClr val="299740"/>
                </a:solidFill>
                <a:latin typeface="HK Grotesk Bold"/>
              </a:rPr>
              <a:t>Our mission is simple and impactful:</a:t>
            </a:r>
          </a:p>
        </p:txBody>
      </p:sp>
      <p:sp>
        <p:nvSpPr>
          <p:cNvPr name="TextBox 11" id="11"/>
          <p:cNvSpPr txBox="true"/>
          <p:nvPr/>
        </p:nvSpPr>
        <p:spPr>
          <a:xfrm rot="0">
            <a:off x="875939" y="4890072"/>
            <a:ext cx="6056423" cy="2084767"/>
          </a:xfrm>
          <a:prstGeom prst="rect">
            <a:avLst/>
          </a:prstGeom>
        </p:spPr>
        <p:txBody>
          <a:bodyPr anchor="t" rtlCol="false" tIns="0" lIns="0" bIns="0" rIns="0">
            <a:spAutoFit/>
          </a:bodyPr>
          <a:lstStyle/>
          <a:p>
            <a:pPr>
              <a:lnSpc>
                <a:spcPts val="4197"/>
              </a:lnSpc>
              <a:spcBef>
                <a:spcPct val="0"/>
              </a:spcBef>
            </a:pPr>
            <a:r>
              <a:rPr lang="en-US" sz="2998">
                <a:solidFill>
                  <a:srgbClr val="100A40"/>
                </a:solidFill>
                <a:latin typeface="HK Grotesk Light"/>
              </a:rPr>
              <a:t>To spread awareness of Road Safety in Kenya, the major causes of road accidents and the road safety policies and guidelines.</a:t>
            </a:r>
          </a:p>
        </p:txBody>
      </p:sp>
      <p:sp>
        <p:nvSpPr>
          <p:cNvPr name="TextBox 12" id="12"/>
          <p:cNvSpPr txBox="true"/>
          <p:nvPr/>
        </p:nvSpPr>
        <p:spPr>
          <a:xfrm rot="5400000">
            <a:off x="15518459" y="2692871"/>
            <a:ext cx="3638032" cy="309690"/>
          </a:xfrm>
          <a:prstGeom prst="rect">
            <a:avLst/>
          </a:prstGeom>
        </p:spPr>
        <p:txBody>
          <a:bodyPr anchor="t" rtlCol="false" tIns="0" lIns="0" bIns="0" rIns="0">
            <a:spAutoFit/>
          </a:bodyPr>
          <a:lstStyle/>
          <a:p>
            <a:pPr algn="l">
              <a:lnSpc>
                <a:spcPts val="2520"/>
              </a:lnSpc>
              <a:spcBef>
                <a:spcPct val="0"/>
              </a:spcBef>
            </a:pPr>
            <a:r>
              <a:rPr lang="en-US" sz="1800">
                <a:solidFill>
                  <a:srgbClr val="100A40"/>
                </a:solidFill>
                <a:latin typeface="HK Grotesk Light"/>
              </a:rPr>
              <a:t>Road Safety Awareness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893922" y="7165887"/>
            <a:ext cx="687038" cy="150997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28183" y="7071456"/>
            <a:ext cx="663155" cy="160440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631829" y="7875711"/>
            <a:ext cx="568107" cy="800151"/>
          </a:xfrm>
          <a:prstGeom prst="rect">
            <a:avLst/>
          </a:prstGeom>
        </p:spPr>
      </p:pic>
      <p:sp>
        <p:nvSpPr>
          <p:cNvPr name="TextBox 5" id="5"/>
          <p:cNvSpPr txBox="true"/>
          <p:nvPr/>
        </p:nvSpPr>
        <p:spPr>
          <a:xfrm rot="0">
            <a:off x="3871838" y="1449213"/>
            <a:ext cx="10544324" cy="1533525"/>
          </a:xfrm>
          <a:prstGeom prst="rect">
            <a:avLst/>
          </a:prstGeom>
        </p:spPr>
        <p:txBody>
          <a:bodyPr anchor="t" rtlCol="false" tIns="0" lIns="0" bIns="0" rIns="0">
            <a:spAutoFit/>
          </a:bodyPr>
          <a:lstStyle/>
          <a:p>
            <a:pPr algn="ctr">
              <a:lnSpc>
                <a:spcPts val="12599"/>
              </a:lnSpc>
            </a:pPr>
            <a:r>
              <a:rPr lang="en-US" sz="9000">
                <a:solidFill>
                  <a:srgbClr val="299740"/>
                </a:solidFill>
                <a:latin typeface="Canva Sans"/>
              </a:rPr>
              <a:t>Safety NOW Means</a:t>
            </a:r>
          </a:p>
        </p:txBody>
      </p:sp>
      <p:sp>
        <p:nvSpPr>
          <p:cNvPr name="TextBox 6" id="6"/>
          <p:cNvSpPr txBox="true"/>
          <p:nvPr/>
        </p:nvSpPr>
        <p:spPr>
          <a:xfrm rot="0">
            <a:off x="2967112" y="4302788"/>
            <a:ext cx="12353776" cy="1533525"/>
          </a:xfrm>
          <a:prstGeom prst="rect">
            <a:avLst/>
          </a:prstGeom>
        </p:spPr>
        <p:txBody>
          <a:bodyPr anchor="t" rtlCol="false" tIns="0" lIns="0" bIns="0" rIns="0">
            <a:spAutoFit/>
          </a:bodyPr>
          <a:lstStyle/>
          <a:p>
            <a:pPr algn="ctr">
              <a:lnSpc>
                <a:spcPts val="12599"/>
              </a:lnSpc>
            </a:pPr>
            <a:r>
              <a:rPr lang="en-US" sz="9000">
                <a:solidFill>
                  <a:srgbClr val="FF1616"/>
                </a:solidFill>
                <a:latin typeface="Canva Sans"/>
              </a:rPr>
              <a:t>NO ACCIDENTS LATER</a:t>
            </a:r>
          </a:p>
        </p:txBody>
      </p:sp>
      <p:sp>
        <p:nvSpPr>
          <p:cNvPr name="TextBox 7" id="7"/>
          <p:cNvSpPr txBox="true"/>
          <p:nvPr/>
        </p:nvSpPr>
        <p:spPr>
          <a:xfrm rot="0">
            <a:off x="6150837" y="7543050"/>
            <a:ext cx="8801249" cy="67945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a:rPr>
              <a:t>Others Need You As Much As We Do</a:t>
            </a:r>
          </a:p>
        </p:txBody>
      </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114211" y="7873659"/>
            <a:ext cx="568107" cy="800151"/>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987187" y="6605370"/>
            <a:ext cx="1874562" cy="187456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472865" y="7984321"/>
            <a:ext cx="523956" cy="52395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507003" y="7290517"/>
            <a:ext cx="436630" cy="436630"/>
          </a:xfrm>
          <a:prstGeom prst="rect">
            <a:avLst/>
          </a:prstGeom>
        </p:spPr>
      </p:pic>
      <p:sp>
        <p:nvSpPr>
          <p:cNvPr name="TextBox 5" id="5"/>
          <p:cNvSpPr txBox="true"/>
          <p:nvPr/>
        </p:nvSpPr>
        <p:spPr>
          <a:xfrm rot="0">
            <a:off x="5635594" y="4534856"/>
            <a:ext cx="7016812" cy="1426837"/>
          </a:xfrm>
          <a:prstGeom prst="rect">
            <a:avLst/>
          </a:prstGeom>
        </p:spPr>
        <p:txBody>
          <a:bodyPr anchor="t" rtlCol="false" tIns="0" lIns="0" bIns="0" rIns="0">
            <a:spAutoFit/>
          </a:bodyPr>
          <a:lstStyle/>
          <a:p>
            <a:pPr algn="ctr">
              <a:lnSpc>
                <a:spcPts val="10799"/>
              </a:lnSpc>
            </a:pPr>
            <a:r>
              <a:rPr lang="en-US" sz="10799" spc="-215">
                <a:solidFill>
                  <a:srgbClr val="299740"/>
                </a:solidFill>
                <a:latin typeface="HK Grotesk Bold"/>
              </a:rPr>
              <a:t>Thank you!</a:t>
            </a:r>
          </a:p>
        </p:txBody>
      </p:sp>
      <p:sp>
        <p:nvSpPr>
          <p:cNvPr name="TextBox 6" id="6"/>
          <p:cNvSpPr txBox="true"/>
          <p:nvPr/>
        </p:nvSpPr>
        <p:spPr>
          <a:xfrm rot="0">
            <a:off x="7433713" y="6624650"/>
            <a:ext cx="5539435" cy="409575"/>
          </a:xfrm>
          <a:prstGeom prst="rect">
            <a:avLst/>
          </a:prstGeom>
        </p:spPr>
        <p:txBody>
          <a:bodyPr anchor="t" rtlCol="false" tIns="0" lIns="0" bIns="0" rIns="0">
            <a:spAutoFit/>
          </a:bodyPr>
          <a:lstStyle/>
          <a:p>
            <a:pPr algn="ctr">
              <a:lnSpc>
                <a:spcPts val="3000"/>
              </a:lnSpc>
            </a:pPr>
            <a:r>
              <a:rPr lang="en-US" sz="3000" spc="-60">
                <a:solidFill>
                  <a:srgbClr val="299740"/>
                </a:solidFill>
                <a:latin typeface="HK Grotesk Bold"/>
              </a:rPr>
              <a:t>Road Safety Association of Kenya</a:t>
            </a:r>
          </a:p>
        </p:txBody>
      </p:sp>
      <p:sp>
        <p:nvSpPr>
          <p:cNvPr name="TextBox 7" id="7"/>
          <p:cNvSpPr txBox="true"/>
          <p:nvPr/>
        </p:nvSpPr>
        <p:spPr>
          <a:xfrm rot="0">
            <a:off x="8067527" y="7351226"/>
            <a:ext cx="2370510" cy="375920"/>
          </a:xfrm>
          <a:prstGeom prst="rect">
            <a:avLst/>
          </a:prstGeom>
        </p:spPr>
        <p:txBody>
          <a:bodyPr anchor="t" rtlCol="false" tIns="0" lIns="0" bIns="0" rIns="0">
            <a:spAutoFit/>
          </a:bodyPr>
          <a:lstStyle/>
          <a:p>
            <a:pPr algn="ctr">
              <a:lnSpc>
                <a:spcPts val="2800"/>
              </a:lnSpc>
            </a:pPr>
            <a:r>
              <a:rPr lang="en-US" sz="2800" spc="-56">
                <a:solidFill>
                  <a:srgbClr val="299740"/>
                </a:solidFill>
                <a:latin typeface="HK Grotesk Bold"/>
              </a:rPr>
              <a:t>0746 736525</a:t>
            </a:r>
          </a:p>
        </p:txBody>
      </p:sp>
      <p:sp>
        <p:nvSpPr>
          <p:cNvPr name="TextBox 8" id="8"/>
          <p:cNvSpPr txBox="true"/>
          <p:nvPr/>
        </p:nvSpPr>
        <p:spPr>
          <a:xfrm rot="0">
            <a:off x="8191332" y="8082152"/>
            <a:ext cx="5109481" cy="375920"/>
          </a:xfrm>
          <a:prstGeom prst="rect">
            <a:avLst/>
          </a:prstGeom>
        </p:spPr>
        <p:txBody>
          <a:bodyPr anchor="t" rtlCol="false" tIns="0" lIns="0" bIns="0" rIns="0">
            <a:spAutoFit/>
          </a:bodyPr>
          <a:lstStyle/>
          <a:p>
            <a:pPr algn="ctr">
              <a:lnSpc>
                <a:spcPts val="2800"/>
              </a:lnSpc>
            </a:pPr>
            <a:r>
              <a:rPr lang="en-US" sz="2800" spc="-56">
                <a:solidFill>
                  <a:srgbClr val="299740"/>
                </a:solidFill>
                <a:latin typeface="HK Grotesk Bold"/>
              </a:rPr>
              <a:t>info@roadsafetyassociation.com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211" t="0" r="15211" b="4386"/>
          <a:stretch>
            <a:fillRect/>
          </a:stretch>
        </p:blipFill>
        <p:spPr>
          <a:xfrm flipH="false" flipV="false" rot="0">
            <a:off x="7948539" y="0"/>
            <a:ext cx="10339461" cy="10287000"/>
          </a:xfrm>
          <a:prstGeom prst="rect">
            <a:avLst/>
          </a:prstGeom>
        </p:spPr>
      </p:pic>
      <p:sp>
        <p:nvSpPr>
          <p:cNvPr name="TextBox 3" id="3"/>
          <p:cNvSpPr txBox="true"/>
          <p:nvPr/>
        </p:nvSpPr>
        <p:spPr>
          <a:xfrm rot="0">
            <a:off x="614670" y="4930775"/>
            <a:ext cx="5023120" cy="422275"/>
          </a:xfrm>
          <a:prstGeom prst="rect">
            <a:avLst/>
          </a:prstGeom>
        </p:spPr>
        <p:txBody>
          <a:bodyPr anchor="t" rtlCol="false" tIns="0" lIns="0" bIns="0" rIns="0">
            <a:spAutoFit/>
          </a:bodyPr>
          <a:lstStyle/>
          <a:p>
            <a:pPr>
              <a:lnSpc>
                <a:spcPts val="3499"/>
              </a:lnSpc>
              <a:spcBef>
                <a:spcPct val="0"/>
              </a:spcBef>
            </a:pPr>
            <a:r>
              <a:rPr lang="en-US" sz="2499">
                <a:solidFill>
                  <a:srgbClr val="ECBE47"/>
                </a:solidFill>
                <a:latin typeface="HK Grotesk Bold"/>
              </a:rPr>
              <a:t>PART 1</a:t>
            </a:r>
          </a:p>
        </p:txBody>
      </p:sp>
      <p:sp>
        <p:nvSpPr>
          <p:cNvPr name="TextBox 4" id="4"/>
          <p:cNvSpPr txBox="true"/>
          <p:nvPr/>
        </p:nvSpPr>
        <p:spPr>
          <a:xfrm rot="0">
            <a:off x="614670" y="5448300"/>
            <a:ext cx="6887990" cy="3810000"/>
          </a:xfrm>
          <a:prstGeom prst="rect">
            <a:avLst/>
          </a:prstGeom>
        </p:spPr>
        <p:txBody>
          <a:bodyPr anchor="t" rtlCol="false" tIns="0" lIns="0" bIns="0" rIns="0">
            <a:spAutoFit/>
          </a:bodyPr>
          <a:lstStyle/>
          <a:p>
            <a:pPr>
              <a:lnSpc>
                <a:spcPts val="9900"/>
              </a:lnSpc>
            </a:pPr>
            <a:r>
              <a:rPr lang="en-US" sz="9000">
                <a:solidFill>
                  <a:srgbClr val="299740"/>
                </a:solidFill>
                <a:latin typeface="HK Grotesk Bold"/>
              </a:rPr>
              <a:t>MEANING OF ROAD SAFETY</a:t>
            </a:r>
          </a:p>
        </p:txBody>
      </p:sp>
      <p:pic>
        <p:nvPicPr>
          <p:cNvPr name="Picture 5" id="5"/>
          <p:cNvPicPr>
            <a:picLocks noChangeAspect="true"/>
          </p:cNvPicPr>
          <p:nvPr/>
        </p:nvPicPr>
        <p:blipFill>
          <a:blip r:embed="rId3"/>
          <a:srcRect l="0" t="0" r="0" b="0"/>
          <a:stretch>
            <a:fillRect/>
          </a:stretch>
        </p:blipFill>
        <p:spPr>
          <a:xfrm flipH="false" flipV="false" rot="0">
            <a:off x="614670" y="1028700"/>
            <a:ext cx="1716271" cy="171627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299740"/>
          </a:solidFill>
        </p:spPr>
      </p:sp>
      <p:pic>
        <p:nvPicPr>
          <p:cNvPr name="Picture 9" id="9"/>
          <p:cNvPicPr>
            <a:picLocks noChangeAspect="true"/>
          </p:cNvPicPr>
          <p:nvPr/>
        </p:nvPicPr>
        <p:blipFill>
          <a:blip r:embed="rId2"/>
          <a:srcRect l="0" t="0" r="0" b="0"/>
          <a:stretch>
            <a:fillRect/>
          </a:stretch>
        </p:blipFill>
        <p:spPr>
          <a:xfrm flipH="false" flipV="false" rot="0">
            <a:off x="1028700" y="1028700"/>
            <a:ext cx="1874562" cy="1874562"/>
          </a:xfrm>
          <a:prstGeom prst="rect">
            <a:avLst/>
          </a:prstGeom>
        </p:spPr>
      </p:pic>
      <p:sp>
        <p:nvSpPr>
          <p:cNvPr name="TextBox 10" id="10"/>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1" id="11"/>
          <p:cNvSpPr txBox="true"/>
          <p:nvPr/>
        </p:nvSpPr>
        <p:spPr>
          <a:xfrm rot="0">
            <a:off x="1028700" y="4753711"/>
            <a:ext cx="13732836" cy="4504589"/>
          </a:xfrm>
          <a:prstGeom prst="rect">
            <a:avLst/>
          </a:prstGeom>
        </p:spPr>
        <p:txBody>
          <a:bodyPr anchor="t" rtlCol="false" tIns="0" lIns="0" bIns="0" rIns="0">
            <a:spAutoFit/>
          </a:bodyPr>
          <a:lstStyle/>
          <a:p>
            <a:pPr>
              <a:lnSpc>
                <a:spcPts val="5925"/>
              </a:lnSpc>
            </a:pPr>
            <a:r>
              <a:rPr lang="en-US" sz="4557" spc="-136">
                <a:solidFill>
                  <a:srgbClr val="100A40"/>
                </a:solidFill>
                <a:latin typeface="HK Grotesk Light"/>
              </a:rPr>
              <a:t>It refers to the methods and measures used to prevent road users from being killed or seriously injured.</a:t>
            </a:r>
          </a:p>
          <a:p>
            <a:pPr>
              <a:lnSpc>
                <a:spcPts val="5925"/>
              </a:lnSpc>
            </a:pPr>
          </a:p>
          <a:p>
            <a:pPr marL="0" indent="0" lvl="0">
              <a:lnSpc>
                <a:spcPts val="5925"/>
              </a:lnSpc>
              <a:spcBef>
                <a:spcPct val="0"/>
              </a:spcBef>
            </a:pPr>
            <a:r>
              <a:rPr lang="en-US" sz="4557" spc="-136">
                <a:solidFill>
                  <a:srgbClr val="100A40"/>
                </a:solidFill>
                <a:latin typeface="HK Grotesk Light"/>
              </a:rPr>
              <a:t>Typical road users include </a:t>
            </a:r>
            <a:r>
              <a:rPr lang="en-US" sz="4557" spc="-136">
                <a:solidFill>
                  <a:srgbClr val="100A40"/>
                </a:solidFill>
                <a:latin typeface="HK Grotesk Light"/>
              </a:rPr>
              <a:t>pedestrians</a:t>
            </a:r>
            <a:r>
              <a:rPr lang="en-US" sz="4557" spc="-136">
                <a:solidFill>
                  <a:srgbClr val="100A40"/>
                </a:solidFill>
                <a:latin typeface="HK Grotesk Light"/>
              </a:rPr>
              <a:t>, </a:t>
            </a:r>
            <a:r>
              <a:rPr lang="en-US" sz="4557" spc="-136">
                <a:solidFill>
                  <a:srgbClr val="100A40"/>
                </a:solidFill>
                <a:latin typeface="HK Grotesk Light"/>
              </a:rPr>
              <a:t>cyclists</a:t>
            </a:r>
            <a:r>
              <a:rPr lang="en-US" sz="4557" spc="-136">
                <a:solidFill>
                  <a:srgbClr val="100A40"/>
                </a:solidFill>
                <a:latin typeface="HK Grotesk Light"/>
              </a:rPr>
              <a:t>, </a:t>
            </a:r>
            <a:r>
              <a:rPr lang="en-US" sz="4557" spc="-136">
                <a:solidFill>
                  <a:srgbClr val="100A40"/>
                </a:solidFill>
                <a:latin typeface="HK Grotesk Light"/>
              </a:rPr>
              <a:t>motorists</a:t>
            </a:r>
            <a:r>
              <a:rPr lang="en-US" sz="4557" spc="-136">
                <a:solidFill>
                  <a:srgbClr val="100A40"/>
                </a:solidFill>
                <a:latin typeface="HK Grotesk Light"/>
              </a:rPr>
              <a:t>, vehicle passengers and passengers of on-road </a:t>
            </a:r>
            <a:r>
              <a:rPr lang="en-US" sz="4557" spc="-136">
                <a:solidFill>
                  <a:srgbClr val="100A40"/>
                </a:solidFill>
                <a:latin typeface="HK Grotesk Light"/>
              </a:rPr>
              <a:t>public transport</a:t>
            </a:r>
            <a:r>
              <a:rPr lang="en-US" sz="4557" spc="-136">
                <a:solidFill>
                  <a:srgbClr val="100A40"/>
                </a:solidFill>
                <a:latin typeface="HK Grotesk Light"/>
              </a:rPr>
              <a:t>.</a:t>
            </a:r>
          </a:p>
        </p:txBody>
      </p:sp>
      <p:sp>
        <p:nvSpPr>
          <p:cNvPr name="TextBox 12" id="12"/>
          <p:cNvSpPr txBox="true"/>
          <p:nvPr/>
        </p:nvSpPr>
        <p:spPr>
          <a:xfrm rot="0">
            <a:off x="1019175" y="3997944"/>
            <a:ext cx="4753860" cy="521335"/>
          </a:xfrm>
          <a:prstGeom prst="rect">
            <a:avLst/>
          </a:prstGeom>
        </p:spPr>
        <p:txBody>
          <a:bodyPr anchor="t" rtlCol="false" tIns="0" lIns="0" bIns="0" rIns="0">
            <a:spAutoFit/>
          </a:bodyPr>
          <a:lstStyle/>
          <a:p>
            <a:pPr algn="ctr" marL="0" indent="0" lvl="0">
              <a:lnSpc>
                <a:spcPts val="4159"/>
              </a:lnSpc>
            </a:pPr>
            <a:r>
              <a:rPr lang="en-US" sz="3199">
                <a:solidFill>
                  <a:srgbClr val="299740"/>
                </a:solidFill>
                <a:latin typeface="HK Grotesk Bold Bold"/>
              </a:rPr>
              <a:t>WHAT IS ROAD SAFETY?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387" t="0" r="26237" b="0"/>
          <a:stretch>
            <a:fillRect/>
          </a:stretch>
        </p:blipFill>
        <p:spPr>
          <a:xfrm flipH="false" flipV="false" rot="0">
            <a:off x="7891727" y="0"/>
            <a:ext cx="10396273" cy="10287000"/>
          </a:xfrm>
          <a:prstGeom prst="rect">
            <a:avLst/>
          </a:prstGeom>
        </p:spPr>
      </p:pic>
      <p:grpSp>
        <p:nvGrpSpPr>
          <p:cNvPr name="Group 3" id="3"/>
          <p:cNvGrpSpPr/>
          <p:nvPr/>
        </p:nvGrpSpPr>
        <p:grpSpPr>
          <a:xfrm rot="0">
            <a:off x="16689705" y="1028700"/>
            <a:ext cx="569595" cy="228600"/>
            <a:chOff x="0" y="0"/>
            <a:chExt cx="759460" cy="304800"/>
          </a:xfrm>
        </p:grpSpPr>
        <p:grpSp>
          <p:nvGrpSpPr>
            <p:cNvPr name="Group 4" id="4"/>
            <p:cNvGrpSpPr>
              <a:grpSpLocks noChangeAspect="true"/>
            </p:cNvGrpSpPr>
            <p:nvPr/>
          </p:nvGrpSpPr>
          <p:grpSpPr>
            <a:xfrm rot="0">
              <a:off x="0" y="0"/>
              <a:ext cx="304800" cy="304800"/>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name="Group 6" id="6"/>
            <p:cNvGrpSpPr>
              <a:grpSpLocks noChangeAspect="true"/>
            </p:cNvGrpSpPr>
            <p:nvPr/>
          </p:nvGrpSpPr>
          <p:grpSpPr>
            <a:xfrm rot="0">
              <a:off x="454660" y="0"/>
              <a:ext cx="304800" cy="304800"/>
              <a:chOff x="0" y="0"/>
              <a:chExt cx="6350000" cy="6350000"/>
            </a:xfrm>
          </p:grpSpPr>
          <p:sp>
            <p:nvSpPr>
              <p:cNvPr name="Freeform 7" id="7"/>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FFFFFF"/>
              </a:solidFill>
            </p:spPr>
          </p:sp>
        </p:grpSp>
      </p:grpSp>
      <p:pic>
        <p:nvPicPr>
          <p:cNvPr name="Picture 8" id="8"/>
          <p:cNvPicPr>
            <a:picLocks noChangeAspect="true"/>
          </p:cNvPicPr>
          <p:nvPr/>
        </p:nvPicPr>
        <p:blipFill>
          <a:blip r:embed="rId3"/>
          <a:srcRect l="0" t="0" r="0" b="0"/>
          <a:stretch>
            <a:fillRect/>
          </a:stretch>
        </p:blipFill>
        <p:spPr>
          <a:xfrm flipH="false" flipV="false" rot="0">
            <a:off x="614670" y="1028700"/>
            <a:ext cx="1716271" cy="1716271"/>
          </a:xfrm>
          <a:prstGeom prst="rect">
            <a:avLst/>
          </a:prstGeom>
        </p:spPr>
      </p:pic>
      <p:sp>
        <p:nvSpPr>
          <p:cNvPr name="TextBox 9" id="9"/>
          <p:cNvSpPr txBox="true"/>
          <p:nvPr/>
        </p:nvSpPr>
        <p:spPr>
          <a:xfrm rot="0">
            <a:off x="622534" y="4930775"/>
            <a:ext cx="5023120" cy="422275"/>
          </a:xfrm>
          <a:prstGeom prst="rect">
            <a:avLst/>
          </a:prstGeom>
        </p:spPr>
        <p:txBody>
          <a:bodyPr anchor="t" rtlCol="false" tIns="0" lIns="0" bIns="0" rIns="0">
            <a:spAutoFit/>
          </a:bodyPr>
          <a:lstStyle/>
          <a:p>
            <a:pPr>
              <a:lnSpc>
                <a:spcPts val="3499"/>
              </a:lnSpc>
              <a:spcBef>
                <a:spcPct val="0"/>
              </a:spcBef>
            </a:pPr>
            <a:r>
              <a:rPr lang="en-US" sz="2499">
                <a:solidFill>
                  <a:srgbClr val="ECBE47"/>
                </a:solidFill>
                <a:latin typeface="HK Grotesk Bold"/>
              </a:rPr>
              <a:t>PART 2</a:t>
            </a:r>
          </a:p>
        </p:txBody>
      </p:sp>
      <p:sp>
        <p:nvSpPr>
          <p:cNvPr name="TextBox 10" id="10"/>
          <p:cNvSpPr txBox="true"/>
          <p:nvPr/>
        </p:nvSpPr>
        <p:spPr>
          <a:xfrm rot="0">
            <a:off x="622534" y="5448300"/>
            <a:ext cx="6869053" cy="3810000"/>
          </a:xfrm>
          <a:prstGeom prst="rect">
            <a:avLst/>
          </a:prstGeom>
        </p:spPr>
        <p:txBody>
          <a:bodyPr anchor="t" rtlCol="false" tIns="0" lIns="0" bIns="0" rIns="0">
            <a:spAutoFit/>
          </a:bodyPr>
          <a:lstStyle/>
          <a:p>
            <a:pPr>
              <a:lnSpc>
                <a:spcPts val="9900"/>
              </a:lnSpc>
            </a:pPr>
            <a:r>
              <a:rPr lang="en-US" sz="9000">
                <a:solidFill>
                  <a:srgbClr val="299740"/>
                </a:solidFill>
                <a:latin typeface="HK Grotesk Bold"/>
              </a:rPr>
              <a:t>ROAD ACCIDENT STATISTICS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grpSp>
        <p:nvGrpSpPr>
          <p:cNvPr name="Group 8" id="8"/>
          <p:cNvGrpSpPr/>
          <p:nvPr/>
        </p:nvGrpSpPr>
        <p:grpSpPr>
          <a:xfrm rot="0">
            <a:off x="0" y="0"/>
            <a:ext cx="16362139" cy="3831221"/>
            <a:chOff x="0" y="0"/>
            <a:chExt cx="5534847" cy="1295993"/>
          </a:xfrm>
        </p:grpSpPr>
        <p:sp>
          <p:nvSpPr>
            <p:cNvPr name="Freeform 9" id="9"/>
            <p:cNvSpPr/>
            <p:nvPr/>
          </p:nvSpPr>
          <p:spPr>
            <a:xfrm>
              <a:off x="0" y="0"/>
              <a:ext cx="5534847" cy="1295993"/>
            </a:xfrm>
            <a:custGeom>
              <a:avLst/>
              <a:gdLst/>
              <a:ahLst/>
              <a:cxnLst/>
              <a:rect r="r" b="b" t="t" l="l"/>
              <a:pathLst>
                <a:path h="1295993" w="5534847">
                  <a:moveTo>
                    <a:pt x="0" y="0"/>
                  </a:moveTo>
                  <a:lnTo>
                    <a:pt x="5534847" y="0"/>
                  </a:lnTo>
                  <a:lnTo>
                    <a:pt x="5534847" y="1295993"/>
                  </a:lnTo>
                  <a:lnTo>
                    <a:pt x="0" y="1295993"/>
                  </a:lnTo>
                  <a:close/>
                </a:path>
              </a:pathLst>
            </a:custGeom>
            <a:solidFill>
              <a:srgbClr val="299740"/>
            </a:solidFill>
          </p:spPr>
        </p:sp>
      </p:grpSp>
      <p:sp>
        <p:nvSpPr>
          <p:cNvPr name="AutoShape 10" id="10"/>
          <p:cNvSpPr/>
          <p:nvPr/>
        </p:nvSpPr>
        <p:spPr>
          <a:xfrm rot="0">
            <a:off x="16318439" y="0"/>
            <a:ext cx="87400" cy="2626180"/>
          </a:xfrm>
          <a:prstGeom prst="rect">
            <a:avLst/>
          </a:prstGeom>
          <a:solidFill>
            <a:srgbClr val="ECBE47"/>
          </a:solidFill>
        </p:spPr>
      </p:sp>
      <p:pic>
        <p:nvPicPr>
          <p:cNvPr name="Picture 11" id="11"/>
          <p:cNvPicPr>
            <a:picLocks noChangeAspect="true"/>
          </p:cNvPicPr>
          <p:nvPr/>
        </p:nvPicPr>
        <p:blipFill>
          <a:blip r:embed="rId2"/>
          <a:srcRect l="5966" t="12475" r="5966" b="23901"/>
          <a:stretch>
            <a:fillRect/>
          </a:stretch>
        </p:blipFill>
        <p:spPr>
          <a:xfrm flipH="false" flipV="false" rot="0">
            <a:off x="-9525" y="-9525"/>
            <a:ext cx="10097432" cy="3829796"/>
          </a:xfrm>
          <a:prstGeom prst="rect">
            <a:avLst/>
          </a:prstGeom>
        </p:spPr>
      </p:pic>
      <p:sp>
        <p:nvSpPr>
          <p:cNvPr name="TextBox 12" id="12"/>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3" id="13"/>
          <p:cNvSpPr txBox="true"/>
          <p:nvPr/>
        </p:nvSpPr>
        <p:spPr>
          <a:xfrm rot="0">
            <a:off x="12030697" y="6757035"/>
            <a:ext cx="3621830" cy="25012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Poppins Light"/>
              </a:rPr>
              <a:t>The estimated economic loss due to RTIs is as high as 3%- 5% of affected country’s Gross Domestic Product (GDP).</a:t>
            </a:r>
          </a:p>
        </p:txBody>
      </p:sp>
      <p:sp>
        <p:nvSpPr>
          <p:cNvPr name="TextBox 14" id="14"/>
          <p:cNvSpPr txBox="true"/>
          <p:nvPr/>
        </p:nvSpPr>
        <p:spPr>
          <a:xfrm rot="0">
            <a:off x="760225" y="5576570"/>
            <a:ext cx="9562910" cy="3681730"/>
          </a:xfrm>
          <a:prstGeom prst="rect">
            <a:avLst/>
          </a:prstGeom>
        </p:spPr>
        <p:txBody>
          <a:bodyPr anchor="t" rtlCol="false" tIns="0" lIns="0" bIns="0" rIns="0">
            <a:spAutoFit/>
          </a:bodyPr>
          <a:lstStyle/>
          <a:p>
            <a:pPr>
              <a:lnSpc>
                <a:spcPts val="7280"/>
              </a:lnSpc>
              <a:spcBef>
                <a:spcPct val="0"/>
              </a:spcBef>
            </a:pPr>
            <a:r>
              <a:rPr lang="en-US" sz="5600" spc="-168">
                <a:solidFill>
                  <a:srgbClr val="299740"/>
                </a:solidFill>
                <a:latin typeface="HK Grotesk Bold"/>
              </a:rPr>
              <a:t>RTIs cause more than 1.35 million deaths a year and 20-50 million injured or disabled persons in the world.</a:t>
            </a:r>
          </a:p>
        </p:txBody>
      </p:sp>
      <p:grpSp>
        <p:nvGrpSpPr>
          <p:cNvPr name="Group 15" id="15"/>
          <p:cNvGrpSpPr/>
          <p:nvPr/>
        </p:nvGrpSpPr>
        <p:grpSpPr>
          <a:xfrm rot="0">
            <a:off x="10622619" y="1324269"/>
            <a:ext cx="5464011" cy="1182684"/>
            <a:chOff x="0" y="0"/>
            <a:chExt cx="7285347" cy="1576912"/>
          </a:xfrm>
        </p:grpSpPr>
        <p:sp>
          <p:nvSpPr>
            <p:cNvPr name="TextBox 16" id="16"/>
            <p:cNvSpPr txBox="true"/>
            <p:nvPr/>
          </p:nvSpPr>
          <p:spPr>
            <a:xfrm rot="0">
              <a:off x="0" y="771097"/>
              <a:ext cx="7285347" cy="805815"/>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FFFFFF"/>
                  </a:solidFill>
                  <a:latin typeface="Poppins Light"/>
                </a:rPr>
                <a:t>Road Traffic injuries (RTIs) are among the ten leading causes of death worldwide.</a:t>
              </a:r>
            </a:p>
          </p:txBody>
        </p:sp>
        <p:sp>
          <p:nvSpPr>
            <p:cNvPr name="TextBox 17" id="17"/>
            <p:cNvSpPr txBox="true"/>
            <p:nvPr/>
          </p:nvSpPr>
          <p:spPr>
            <a:xfrm rot="0">
              <a:off x="0" y="-38100"/>
              <a:ext cx="7285347" cy="647700"/>
            </a:xfrm>
            <a:prstGeom prst="rect">
              <a:avLst/>
            </a:prstGeom>
          </p:spPr>
          <p:txBody>
            <a:bodyPr anchor="t" rtlCol="false" tIns="0" lIns="0" bIns="0" rIns="0">
              <a:spAutoFit/>
            </a:bodyPr>
            <a:lstStyle/>
            <a:p>
              <a:pPr>
                <a:lnSpc>
                  <a:spcPts val="3900"/>
                </a:lnSpc>
                <a:spcBef>
                  <a:spcPct val="0"/>
                </a:spcBef>
              </a:pPr>
              <a:r>
                <a:rPr lang="en-US" sz="3000" spc="-89">
                  <a:solidFill>
                    <a:srgbClr val="FFFFFF"/>
                  </a:solidFill>
                  <a:latin typeface="HK Grotesk Bold"/>
                </a:rPr>
                <a:t>Road Accident Statistics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299740"/>
          </a:solidFill>
        </p:spPr>
      </p:sp>
      <p:sp>
        <p:nvSpPr>
          <p:cNvPr name="TextBox 9" id="9"/>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0" id="10"/>
          <p:cNvSpPr txBox="true"/>
          <p:nvPr/>
        </p:nvSpPr>
        <p:spPr>
          <a:xfrm rot="0">
            <a:off x="1028700" y="4378325"/>
            <a:ext cx="4965875" cy="4879975"/>
          </a:xfrm>
          <a:prstGeom prst="rect">
            <a:avLst/>
          </a:prstGeom>
        </p:spPr>
        <p:txBody>
          <a:bodyPr anchor="t" rtlCol="false" tIns="0" lIns="0" bIns="0" rIns="0">
            <a:spAutoFit/>
          </a:bodyPr>
          <a:lstStyle/>
          <a:p>
            <a:pPr>
              <a:lnSpc>
                <a:spcPts val="7699"/>
              </a:lnSpc>
            </a:pPr>
            <a:r>
              <a:rPr lang="en-US" sz="6999">
                <a:solidFill>
                  <a:srgbClr val="299740"/>
                </a:solidFill>
                <a:latin typeface="HK Grotesk Bold Bold"/>
              </a:rPr>
              <a:t>Annual Road Crash Statistics In Africa and Kenya</a:t>
            </a:r>
          </a:p>
        </p:txBody>
      </p:sp>
      <p:sp>
        <p:nvSpPr>
          <p:cNvPr name="TextBox 11" id="11"/>
          <p:cNvSpPr txBox="true"/>
          <p:nvPr/>
        </p:nvSpPr>
        <p:spPr>
          <a:xfrm rot="0">
            <a:off x="7107353" y="3404235"/>
            <a:ext cx="8010269" cy="5854065"/>
          </a:xfrm>
          <a:prstGeom prst="rect">
            <a:avLst/>
          </a:prstGeom>
        </p:spPr>
        <p:txBody>
          <a:bodyPr anchor="t" rtlCol="false" tIns="0" lIns="0" bIns="0" rIns="0">
            <a:spAutoFit/>
          </a:bodyPr>
          <a:lstStyle/>
          <a:p>
            <a:pPr>
              <a:lnSpc>
                <a:spcPts val="3359"/>
              </a:lnSpc>
            </a:pPr>
            <a:r>
              <a:rPr lang="en-US" sz="2400">
                <a:solidFill>
                  <a:srgbClr val="100A40"/>
                </a:solidFill>
                <a:latin typeface="HK Grotesk Light"/>
              </a:rPr>
              <a:t>In the African region, the average annual fatality rate now stands at 20.1 deaths per 100,000 populations in developing countries compared to 8.7 deaths per 100,000 populations in developed countries (Manyara, 2016).</a:t>
            </a:r>
          </a:p>
          <a:p>
            <a:pPr>
              <a:lnSpc>
                <a:spcPts val="3359"/>
              </a:lnSpc>
            </a:pPr>
          </a:p>
          <a:p>
            <a:pPr>
              <a:lnSpc>
                <a:spcPts val="3359"/>
              </a:lnSpc>
            </a:pPr>
            <a:r>
              <a:rPr lang="en-US" sz="2400">
                <a:solidFill>
                  <a:srgbClr val="100A40"/>
                </a:solidFill>
                <a:latin typeface="HK Grotesk Light"/>
              </a:rPr>
              <a:t>Comparatively, Kenya has one of the highest fatality rates with 34.4 deaths per 100,000 populations in the world (WHO, 2013).</a:t>
            </a:r>
          </a:p>
          <a:p>
            <a:pPr>
              <a:lnSpc>
                <a:spcPts val="3359"/>
              </a:lnSpc>
            </a:pPr>
          </a:p>
          <a:p>
            <a:pPr algn="l" marL="0" indent="0" lvl="0">
              <a:lnSpc>
                <a:spcPts val="3359"/>
              </a:lnSpc>
              <a:spcBef>
                <a:spcPct val="0"/>
              </a:spcBef>
            </a:pPr>
            <a:r>
              <a:rPr lang="en-US" sz="2400">
                <a:solidFill>
                  <a:srgbClr val="100A40"/>
                </a:solidFill>
                <a:latin typeface="HK Grotesk Light"/>
              </a:rPr>
              <a:t>Over three thousand people are killed annually on Kenyan roads. A four-fold increase in road fatalities has been experienced over the last 30 years. Pedestrians and passengers are the most vulnerable; they account for 80% of the deaths.</a:t>
            </a:r>
          </a:p>
        </p:txBody>
      </p:sp>
      <p:pic>
        <p:nvPicPr>
          <p:cNvPr name="Picture 12" id="12"/>
          <p:cNvPicPr>
            <a:picLocks noChangeAspect="true"/>
          </p:cNvPicPr>
          <p:nvPr/>
        </p:nvPicPr>
        <p:blipFill>
          <a:blip r:embed="rId2"/>
          <a:srcRect l="0" t="0" r="0" b="0"/>
          <a:stretch>
            <a:fillRect/>
          </a:stretch>
        </p:blipFill>
        <p:spPr>
          <a:xfrm flipH="false" flipV="false" rot="0">
            <a:off x="1028700" y="1028700"/>
            <a:ext cx="1874562" cy="1874562"/>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99740"/>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99740"/>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299740"/>
          </a:solidFill>
        </p:spPr>
      </p:sp>
      <p:sp>
        <p:nvSpPr>
          <p:cNvPr name="TextBox 9" id="9"/>
          <p:cNvSpPr txBox="true"/>
          <p:nvPr/>
        </p:nvSpPr>
        <p:spPr>
          <a:xfrm rot="5400000">
            <a:off x="15519952" y="2694364"/>
            <a:ext cx="3638032"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K Grotesk Light"/>
              </a:rPr>
              <a:t>Road Safety Awareness</a:t>
            </a:r>
          </a:p>
        </p:txBody>
      </p:sp>
      <p:sp>
        <p:nvSpPr>
          <p:cNvPr name="TextBox 10" id="10"/>
          <p:cNvSpPr txBox="true"/>
          <p:nvPr/>
        </p:nvSpPr>
        <p:spPr>
          <a:xfrm rot="0">
            <a:off x="1028700" y="6321425"/>
            <a:ext cx="4965875" cy="2936875"/>
          </a:xfrm>
          <a:prstGeom prst="rect">
            <a:avLst/>
          </a:prstGeom>
        </p:spPr>
        <p:txBody>
          <a:bodyPr anchor="t" rtlCol="false" tIns="0" lIns="0" bIns="0" rIns="0">
            <a:spAutoFit/>
          </a:bodyPr>
          <a:lstStyle/>
          <a:p>
            <a:pPr>
              <a:lnSpc>
                <a:spcPts val="7699"/>
              </a:lnSpc>
            </a:pPr>
            <a:r>
              <a:rPr lang="en-US" sz="6999">
                <a:solidFill>
                  <a:srgbClr val="299740"/>
                </a:solidFill>
                <a:latin typeface="HK Grotesk Bold Bold"/>
              </a:rPr>
              <a:t>Road Traffic injuries Facts</a:t>
            </a:r>
          </a:p>
        </p:txBody>
      </p:sp>
      <p:sp>
        <p:nvSpPr>
          <p:cNvPr name="TextBox 11" id="11"/>
          <p:cNvSpPr txBox="true"/>
          <p:nvPr/>
        </p:nvSpPr>
        <p:spPr>
          <a:xfrm rot="0">
            <a:off x="7107353" y="3019371"/>
            <a:ext cx="8010269" cy="6238929"/>
          </a:xfrm>
          <a:prstGeom prst="rect">
            <a:avLst/>
          </a:prstGeom>
        </p:spPr>
        <p:txBody>
          <a:bodyPr anchor="t" rtlCol="false" tIns="0" lIns="0" bIns="0" rIns="0">
            <a:spAutoFit/>
          </a:bodyPr>
          <a:lstStyle/>
          <a:p>
            <a:pPr marL="485317" indent="-242658" lvl="1">
              <a:lnSpc>
                <a:spcPts val="3147"/>
              </a:lnSpc>
              <a:buFont typeface="Arial"/>
              <a:buChar char="•"/>
            </a:pPr>
            <a:r>
              <a:rPr lang="en-US" sz="2247">
                <a:solidFill>
                  <a:srgbClr val="100A40"/>
                </a:solidFill>
                <a:latin typeface="HK Grotesk Light"/>
              </a:rPr>
              <a:t>93% of the world's fatalities on the roads occur in low- and middle-income countries, even though these countries have approximately 60% of the world's vehicles.</a:t>
            </a:r>
          </a:p>
          <a:p>
            <a:pPr>
              <a:lnSpc>
                <a:spcPts val="3147"/>
              </a:lnSpc>
            </a:pPr>
          </a:p>
          <a:p>
            <a:pPr marL="485317" indent="-242658" lvl="1">
              <a:lnSpc>
                <a:spcPts val="3147"/>
              </a:lnSpc>
              <a:buFont typeface="Arial"/>
              <a:buChar char="•"/>
            </a:pPr>
            <a:r>
              <a:rPr lang="en-US" sz="2247">
                <a:solidFill>
                  <a:srgbClr val="100A40"/>
                </a:solidFill>
                <a:latin typeface="HK Grotesk Light"/>
              </a:rPr>
              <a:t>Road traffic injuries are the leading cause of death for children and young adults aged 5-29 years.</a:t>
            </a:r>
          </a:p>
          <a:p>
            <a:pPr>
              <a:lnSpc>
                <a:spcPts val="3147"/>
              </a:lnSpc>
            </a:pPr>
          </a:p>
          <a:p>
            <a:pPr marL="485317" indent="-242658" lvl="1">
              <a:lnSpc>
                <a:spcPts val="3147"/>
              </a:lnSpc>
              <a:buFont typeface="Arial"/>
              <a:buChar char="•"/>
            </a:pPr>
            <a:r>
              <a:rPr lang="en-US" sz="2247">
                <a:solidFill>
                  <a:srgbClr val="100A40"/>
                </a:solidFill>
                <a:latin typeface="HK Grotesk Light"/>
              </a:rPr>
              <a:t>Road traffic crashes cost most countries 3% of their gross domestic product.</a:t>
            </a:r>
          </a:p>
          <a:p>
            <a:pPr algn="l">
              <a:lnSpc>
                <a:spcPts val="3147"/>
              </a:lnSpc>
            </a:pPr>
          </a:p>
          <a:p>
            <a:pPr algn="l" marL="485317" indent="-242658" lvl="1">
              <a:lnSpc>
                <a:spcPts val="3147"/>
              </a:lnSpc>
              <a:buFont typeface="Arial"/>
              <a:buChar char="•"/>
            </a:pPr>
            <a:r>
              <a:rPr lang="en-US" sz="2247" u="none">
                <a:solidFill>
                  <a:srgbClr val="100A40"/>
                </a:solidFill>
                <a:latin typeface="HK Grotesk Light"/>
              </a:rPr>
              <a:t>More than half of all road traffic deaths are among vulnerable road users: pedestrians, cyclists, and motorcyclists.</a:t>
            </a:r>
          </a:p>
          <a:p>
            <a:pPr algn="l">
              <a:lnSpc>
                <a:spcPts val="3147"/>
              </a:lnSpc>
            </a:pPr>
          </a:p>
          <a:p>
            <a:pPr algn="l" marL="485317" indent="-242658" lvl="1">
              <a:lnSpc>
                <a:spcPts val="3147"/>
              </a:lnSpc>
              <a:buFont typeface="Arial"/>
              <a:buChar char="•"/>
            </a:pPr>
            <a:r>
              <a:rPr lang="en-US" sz="2247" u="none">
                <a:solidFill>
                  <a:srgbClr val="100A40"/>
                </a:solidFill>
                <a:latin typeface="HK Grotesk Light"/>
              </a:rPr>
              <a:t>More than 75% of road traffic casualties are economically productive young adults.</a:t>
            </a:r>
          </a:p>
        </p:txBody>
      </p:sp>
      <p:pic>
        <p:nvPicPr>
          <p:cNvPr name="Picture 12" id="12"/>
          <p:cNvPicPr>
            <a:picLocks noChangeAspect="true"/>
          </p:cNvPicPr>
          <p:nvPr/>
        </p:nvPicPr>
        <p:blipFill>
          <a:blip r:embed="rId2"/>
          <a:srcRect l="0" t="0" r="0" b="0"/>
          <a:stretch>
            <a:fillRect/>
          </a:stretch>
        </p:blipFill>
        <p:spPr>
          <a:xfrm flipH="false" flipV="false" rot="0">
            <a:off x="1028700" y="1028700"/>
            <a:ext cx="1874562" cy="18745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DAFO_ifu8h8</dc:identifier>
  <dcterms:modified xsi:type="dcterms:W3CDTF">2011-08-01T06:04:30Z</dcterms:modified>
  <cp:revision>1</cp:revision>
  <dc:title>RSAK Road Safety Presentation</dc:title>
</cp:coreProperties>
</file>